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03"/>
  </p:notesMasterIdLst>
  <p:sldIdLst>
    <p:sldId id="292" r:id="rId5"/>
    <p:sldId id="312" r:id="rId6"/>
    <p:sldId id="311" r:id="rId7"/>
    <p:sldId id="310" r:id="rId8"/>
    <p:sldId id="313" r:id="rId9"/>
    <p:sldId id="314" r:id="rId10"/>
    <p:sldId id="315" r:id="rId11"/>
    <p:sldId id="316" r:id="rId12"/>
    <p:sldId id="317" r:id="rId13"/>
    <p:sldId id="318" r:id="rId14"/>
    <p:sldId id="320" r:id="rId15"/>
    <p:sldId id="321" r:id="rId16"/>
    <p:sldId id="319" r:id="rId17"/>
    <p:sldId id="322" r:id="rId18"/>
    <p:sldId id="323" r:id="rId19"/>
    <p:sldId id="324" r:id="rId20"/>
    <p:sldId id="326" r:id="rId21"/>
    <p:sldId id="325" r:id="rId22"/>
    <p:sldId id="327" r:id="rId23"/>
    <p:sldId id="396" r:id="rId24"/>
    <p:sldId id="342" r:id="rId25"/>
    <p:sldId id="330" r:id="rId26"/>
    <p:sldId id="341" r:id="rId27"/>
    <p:sldId id="340" r:id="rId28"/>
    <p:sldId id="343" r:id="rId29"/>
    <p:sldId id="333" r:id="rId30"/>
    <p:sldId id="344" r:id="rId31"/>
    <p:sldId id="364" r:id="rId32"/>
    <p:sldId id="365" r:id="rId33"/>
    <p:sldId id="336" r:id="rId34"/>
    <p:sldId id="337" r:id="rId35"/>
    <p:sldId id="338" r:id="rId36"/>
    <p:sldId id="339" r:id="rId37"/>
    <p:sldId id="346" r:id="rId38"/>
    <p:sldId id="345" r:id="rId39"/>
    <p:sldId id="347" r:id="rId40"/>
    <p:sldId id="348" r:id="rId41"/>
    <p:sldId id="349" r:id="rId42"/>
    <p:sldId id="350" r:id="rId43"/>
    <p:sldId id="351" r:id="rId44"/>
    <p:sldId id="352" r:id="rId45"/>
    <p:sldId id="353" r:id="rId46"/>
    <p:sldId id="354" r:id="rId47"/>
    <p:sldId id="355" r:id="rId48"/>
    <p:sldId id="356" r:id="rId49"/>
    <p:sldId id="357" r:id="rId50"/>
    <p:sldId id="358" r:id="rId51"/>
    <p:sldId id="359" r:id="rId52"/>
    <p:sldId id="361" r:id="rId53"/>
    <p:sldId id="360" r:id="rId54"/>
    <p:sldId id="362" r:id="rId55"/>
    <p:sldId id="363" r:id="rId56"/>
    <p:sldId id="367" r:id="rId57"/>
    <p:sldId id="366" r:id="rId58"/>
    <p:sldId id="368" r:id="rId59"/>
    <p:sldId id="369" r:id="rId60"/>
    <p:sldId id="397" r:id="rId61"/>
    <p:sldId id="398" r:id="rId62"/>
    <p:sldId id="399" r:id="rId63"/>
    <p:sldId id="400" r:id="rId64"/>
    <p:sldId id="401" r:id="rId65"/>
    <p:sldId id="402" r:id="rId66"/>
    <p:sldId id="403" r:id="rId67"/>
    <p:sldId id="404" r:id="rId68"/>
    <p:sldId id="405" r:id="rId69"/>
    <p:sldId id="407" r:id="rId70"/>
    <p:sldId id="406" r:id="rId71"/>
    <p:sldId id="409" r:id="rId72"/>
    <p:sldId id="410" r:id="rId73"/>
    <p:sldId id="408" r:id="rId74"/>
    <p:sldId id="371" r:id="rId75"/>
    <p:sldId id="370" r:id="rId76"/>
    <p:sldId id="372" r:id="rId77"/>
    <p:sldId id="373" r:id="rId78"/>
    <p:sldId id="374" r:id="rId79"/>
    <p:sldId id="375" r:id="rId80"/>
    <p:sldId id="376" r:id="rId81"/>
    <p:sldId id="377" r:id="rId82"/>
    <p:sldId id="378" r:id="rId83"/>
    <p:sldId id="379" r:id="rId84"/>
    <p:sldId id="380" r:id="rId85"/>
    <p:sldId id="381" r:id="rId86"/>
    <p:sldId id="383" r:id="rId87"/>
    <p:sldId id="384" r:id="rId88"/>
    <p:sldId id="382" r:id="rId89"/>
    <p:sldId id="385" r:id="rId90"/>
    <p:sldId id="386" r:id="rId91"/>
    <p:sldId id="387" r:id="rId92"/>
    <p:sldId id="388" r:id="rId93"/>
    <p:sldId id="389" r:id="rId94"/>
    <p:sldId id="391" r:id="rId95"/>
    <p:sldId id="390" r:id="rId96"/>
    <p:sldId id="392" r:id="rId97"/>
    <p:sldId id="411" r:id="rId98"/>
    <p:sldId id="412" r:id="rId99"/>
    <p:sldId id="415" r:id="rId100"/>
    <p:sldId id="395" r:id="rId101"/>
    <p:sldId id="414"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10" autoAdjust="0"/>
    <p:restoredTop sz="91991" autoAdjust="0"/>
  </p:normalViewPr>
  <p:slideViewPr>
    <p:cSldViewPr snapToGrid="0">
      <p:cViewPr varScale="1">
        <p:scale>
          <a:sx n="114" d="100"/>
          <a:sy n="114" d="100"/>
        </p:scale>
        <p:origin x="4320" y="96"/>
      </p:cViewPr>
      <p:guideLst/>
    </p:cSldViewPr>
  </p:slideViewPr>
  <p:outlineViewPr>
    <p:cViewPr>
      <p:scale>
        <a:sx n="33" d="100"/>
        <a:sy n="33" d="100"/>
      </p:scale>
      <p:origin x="0" y="0"/>
    </p:cViewPr>
  </p:outlin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tableStyles" Target="tableStyle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9C05DD-764D-40FA-BD4C-156880E78BF3}" type="datetimeFigureOut">
              <a:rPr lang="en-US" smtClean="0"/>
              <a:t>9/12/2025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E6F5D-6C80-47A3-9753-5B56AF41AF8C}" type="slidenum">
              <a:rPr lang="en-US" smtClean="0"/>
              <a:t>‹#›</a:t>
            </a:fld>
            <a:endParaRPr lang="en-US"/>
          </a:p>
        </p:txBody>
      </p:sp>
    </p:spTree>
    <p:extLst>
      <p:ext uri="{BB962C8B-B14F-4D97-AF65-F5344CB8AC3E}">
        <p14:creationId xmlns:p14="http://schemas.microsoft.com/office/powerpoint/2010/main" val="3979985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a:t>
            </a:fld>
            <a:endParaRPr lang="en-US"/>
          </a:p>
        </p:txBody>
      </p:sp>
    </p:spTree>
    <p:extLst>
      <p:ext uri="{BB962C8B-B14F-4D97-AF65-F5344CB8AC3E}">
        <p14:creationId xmlns:p14="http://schemas.microsoft.com/office/powerpoint/2010/main" val="2812107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two examples are equal. In this case there is no ambiguity in the argument size.</a:t>
            </a:r>
          </a:p>
          <a:p>
            <a:endParaRPr lang="en-US" dirty="0"/>
          </a:p>
          <a:p>
            <a:r>
              <a:rPr lang="en-US" dirty="0"/>
              <a:t>Ambiguous examples</a:t>
            </a:r>
          </a:p>
          <a:p>
            <a:r>
              <a:rPr lang="en-US" dirty="0"/>
              <a:t>mov [</a:t>
            </a:r>
            <a:r>
              <a:rPr lang="en-US" dirty="0" err="1"/>
              <a:t>rax</a:t>
            </a:r>
            <a:r>
              <a:rPr lang="en-US" dirty="0"/>
              <a:t>], 1</a:t>
            </a:r>
          </a:p>
          <a:p>
            <a:r>
              <a:rPr lang="en-US" dirty="0" err="1"/>
              <a:t>inc</a:t>
            </a:r>
            <a:r>
              <a:rPr lang="en-US" dirty="0"/>
              <a:t> [</a:t>
            </a:r>
            <a:r>
              <a:rPr lang="en-US" dirty="0" err="1"/>
              <a:t>rax</a:t>
            </a:r>
            <a:r>
              <a:rPr lang="en-US" dirty="0"/>
              <a:t>]</a:t>
            </a:r>
          </a:p>
        </p:txBody>
      </p:sp>
      <p:sp>
        <p:nvSpPr>
          <p:cNvPr id="4" name="Slide Number Placeholder 3"/>
          <p:cNvSpPr>
            <a:spLocks noGrp="1"/>
          </p:cNvSpPr>
          <p:nvPr>
            <p:ph type="sldNum" sz="quarter" idx="5"/>
          </p:nvPr>
        </p:nvSpPr>
        <p:spPr/>
        <p:txBody>
          <a:bodyPr/>
          <a:lstStyle/>
          <a:p>
            <a:fld id="{FFBE6F5D-6C80-47A3-9753-5B56AF41AF8C}" type="slidenum">
              <a:rPr lang="en-US" smtClean="0"/>
              <a:t>18</a:t>
            </a:fld>
            <a:endParaRPr lang="en-US"/>
          </a:p>
        </p:txBody>
      </p:sp>
    </p:spTree>
    <p:extLst>
      <p:ext uri="{BB962C8B-B14F-4D97-AF65-F5344CB8AC3E}">
        <p14:creationId xmlns:p14="http://schemas.microsoft.com/office/powerpoint/2010/main" val="16952650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WORD being 16 bits is a legacy from 8086 times</a:t>
            </a:r>
          </a:p>
        </p:txBody>
      </p:sp>
      <p:sp>
        <p:nvSpPr>
          <p:cNvPr id="4" name="Slide Number Placeholder 3"/>
          <p:cNvSpPr>
            <a:spLocks noGrp="1"/>
          </p:cNvSpPr>
          <p:nvPr>
            <p:ph type="sldNum" sz="quarter" idx="5"/>
          </p:nvPr>
        </p:nvSpPr>
        <p:spPr/>
        <p:txBody>
          <a:bodyPr/>
          <a:lstStyle/>
          <a:p>
            <a:fld id="{FFBE6F5D-6C80-47A3-9753-5B56AF41AF8C}" type="slidenum">
              <a:rPr lang="en-US" smtClean="0"/>
              <a:t>19</a:t>
            </a:fld>
            <a:endParaRPr lang="en-US"/>
          </a:p>
        </p:txBody>
      </p:sp>
    </p:spTree>
    <p:extLst>
      <p:ext uri="{BB962C8B-B14F-4D97-AF65-F5344CB8AC3E}">
        <p14:creationId xmlns:p14="http://schemas.microsoft.com/office/powerpoint/2010/main" val="1324038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20</a:t>
            </a:fld>
            <a:endParaRPr lang="en-US"/>
          </a:p>
        </p:txBody>
      </p:sp>
    </p:spTree>
    <p:extLst>
      <p:ext uri="{BB962C8B-B14F-4D97-AF65-F5344CB8AC3E}">
        <p14:creationId xmlns:p14="http://schemas.microsoft.com/office/powerpoint/2010/main" val="17647027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21</a:t>
            </a:fld>
            <a:endParaRPr lang="en-US"/>
          </a:p>
        </p:txBody>
      </p:sp>
    </p:spTree>
    <p:extLst>
      <p:ext uri="{BB962C8B-B14F-4D97-AF65-F5344CB8AC3E}">
        <p14:creationId xmlns:p14="http://schemas.microsoft.com/office/powerpoint/2010/main" val="417559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22</a:t>
            </a:fld>
            <a:endParaRPr lang="en-US"/>
          </a:p>
        </p:txBody>
      </p:sp>
    </p:spTree>
    <p:extLst>
      <p:ext uri="{BB962C8B-B14F-4D97-AF65-F5344CB8AC3E}">
        <p14:creationId xmlns:p14="http://schemas.microsoft.com/office/powerpoint/2010/main" val="2228205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CB46E-85C6-EDCA-508F-9AA2EEF26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D9DFBC-2614-B965-F40C-96638DF19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7AA55A-83B7-D82D-AB14-46CF0B8D61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F5D913-C656-C980-AFBA-70B87E77CF50}"/>
              </a:ext>
            </a:extLst>
          </p:cNvPr>
          <p:cNvSpPr>
            <a:spLocks noGrp="1"/>
          </p:cNvSpPr>
          <p:nvPr>
            <p:ph type="sldNum" sz="quarter" idx="5"/>
          </p:nvPr>
        </p:nvSpPr>
        <p:spPr/>
        <p:txBody>
          <a:bodyPr/>
          <a:lstStyle/>
          <a:p>
            <a:fld id="{FFBE6F5D-6C80-47A3-9753-5B56AF41AF8C}" type="slidenum">
              <a:rPr lang="en-US" smtClean="0"/>
              <a:t>23</a:t>
            </a:fld>
            <a:endParaRPr lang="en-US"/>
          </a:p>
        </p:txBody>
      </p:sp>
    </p:spTree>
    <p:extLst>
      <p:ext uri="{BB962C8B-B14F-4D97-AF65-F5344CB8AC3E}">
        <p14:creationId xmlns:p14="http://schemas.microsoft.com/office/powerpoint/2010/main" val="3830997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24</a:t>
            </a:fld>
            <a:endParaRPr lang="en-US"/>
          </a:p>
        </p:txBody>
      </p:sp>
    </p:spTree>
    <p:extLst>
      <p:ext uri="{BB962C8B-B14F-4D97-AF65-F5344CB8AC3E}">
        <p14:creationId xmlns:p14="http://schemas.microsoft.com/office/powerpoint/2010/main" val="3697846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EAD1D-A7C2-CCCB-E89C-9B755C06D0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5D637-0F18-BA1D-E06E-CB8C95C369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FBE4B1-5D3C-2E6C-1900-A7C16A6B9ACB}"/>
              </a:ext>
            </a:extLst>
          </p:cNvPr>
          <p:cNvSpPr>
            <a:spLocks noGrp="1"/>
          </p:cNvSpPr>
          <p:nvPr>
            <p:ph type="body" idx="1"/>
          </p:nvPr>
        </p:nvSpPr>
        <p:spPr/>
        <p:txBody>
          <a:bodyPr/>
          <a:lstStyle/>
          <a:p>
            <a:r>
              <a:rPr lang="en-US" dirty="0"/>
              <a:t>Its also implemented in HW making it blazing fast and does not modify processor flags, allowing to perform </a:t>
            </a:r>
            <a:r>
              <a:rPr lang="en-US" dirty="0" err="1"/>
              <a:t>maths</a:t>
            </a:r>
            <a:r>
              <a:rPr lang="en-US" dirty="0"/>
              <a:t> without clobbering other calculations.</a:t>
            </a:r>
          </a:p>
        </p:txBody>
      </p:sp>
      <p:sp>
        <p:nvSpPr>
          <p:cNvPr id="4" name="Slide Number Placeholder 3">
            <a:extLst>
              <a:ext uri="{FF2B5EF4-FFF2-40B4-BE49-F238E27FC236}">
                <a16:creationId xmlns:a16="http://schemas.microsoft.com/office/drawing/2014/main" id="{61E9D5AE-505C-D75F-E39A-F5A80448BAC7}"/>
              </a:ext>
            </a:extLst>
          </p:cNvPr>
          <p:cNvSpPr>
            <a:spLocks noGrp="1"/>
          </p:cNvSpPr>
          <p:nvPr>
            <p:ph type="sldNum" sz="quarter" idx="5"/>
          </p:nvPr>
        </p:nvSpPr>
        <p:spPr/>
        <p:txBody>
          <a:bodyPr/>
          <a:lstStyle/>
          <a:p>
            <a:fld id="{FFBE6F5D-6C80-47A3-9753-5B56AF41AF8C}" type="slidenum">
              <a:rPr lang="en-US" smtClean="0"/>
              <a:t>25</a:t>
            </a:fld>
            <a:endParaRPr lang="en-US"/>
          </a:p>
        </p:txBody>
      </p:sp>
    </p:spTree>
    <p:extLst>
      <p:ext uri="{BB962C8B-B14F-4D97-AF65-F5344CB8AC3E}">
        <p14:creationId xmlns:p14="http://schemas.microsoft.com/office/powerpoint/2010/main" val="624169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28</a:t>
            </a:fld>
            <a:endParaRPr lang="en-US"/>
          </a:p>
        </p:txBody>
      </p:sp>
    </p:spTree>
    <p:extLst>
      <p:ext uri="{BB962C8B-B14F-4D97-AF65-F5344CB8AC3E}">
        <p14:creationId xmlns:p14="http://schemas.microsoft.com/office/powerpoint/2010/main" val="28612327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8531D-3549-93CF-A7EE-298535A435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C2579-ECA1-FF3B-E3A5-F4E100F6C1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35EA9-7B3D-2C8F-2B68-CD0E586C5D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6209328-AD4C-CD1A-CBBE-6AE0AB44E2BC}"/>
              </a:ext>
            </a:extLst>
          </p:cNvPr>
          <p:cNvSpPr>
            <a:spLocks noGrp="1"/>
          </p:cNvSpPr>
          <p:nvPr>
            <p:ph type="sldNum" sz="quarter" idx="5"/>
          </p:nvPr>
        </p:nvSpPr>
        <p:spPr/>
        <p:txBody>
          <a:bodyPr/>
          <a:lstStyle/>
          <a:p>
            <a:fld id="{FFBE6F5D-6C80-47A3-9753-5B56AF41AF8C}" type="slidenum">
              <a:rPr lang="en-US" smtClean="0"/>
              <a:t>29</a:t>
            </a:fld>
            <a:endParaRPr lang="en-US"/>
          </a:p>
        </p:txBody>
      </p:sp>
    </p:spTree>
    <p:extLst>
      <p:ext uri="{BB962C8B-B14F-4D97-AF65-F5344CB8AC3E}">
        <p14:creationId xmlns:p14="http://schemas.microsoft.com/office/powerpoint/2010/main" val="1780716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3</a:t>
            </a:fld>
            <a:endParaRPr lang="en-US"/>
          </a:p>
        </p:txBody>
      </p:sp>
    </p:spTree>
    <p:extLst>
      <p:ext uri="{BB962C8B-B14F-4D97-AF65-F5344CB8AC3E}">
        <p14:creationId xmlns:p14="http://schemas.microsoft.com/office/powerpoint/2010/main" val="4764750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32</a:t>
            </a:fld>
            <a:endParaRPr lang="en-US"/>
          </a:p>
        </p:txBody>
      </p:sp>
    </p:spTree>
    <p:extLst>
      <p:ext uri="{BB962C8B-B14F-4D97-AF65-F5344CB8AC3E}">
        <p14:creationId xmlns:p14="http://schemas.microsoft.com/office/powerpoint/2010/main" val="1324634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38</a:t>
            </a:fld>
            <a:endParaRPr lang="en-US"/>
          </a:p>
        </p:txBody>
      </p:sp>
    </p:spTree>
    <p:extLst>
      <p:ext uri="{BB962C8B-B14F-4D97-AF65-F5344CB8AC3E}">
        <p14:creationId xmlns:p14="http://schemas.microsoft.com/office/powerpoint/2010/main" val="8257410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6CD82-15C2-EC7D-4E4B-20E06E5FCF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49136F-6FC5-DD16-1FC7-7C68D7E88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A7DF8D-E6F6-9D17-314D-08F8D131104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B3EFAD4-33C8-61C3-482E-D6446A150D97}"/>
              </a:ext>
            </a:extLst>
          </p:cNvPr>
          <p:cNvSpPr>
            <a:spLocks noGrp="1"/>
          </p:cNvSpPr>
          <p:nvPr>
            <p:ph type="sldNum" sz="quarter" idx="5"/>
          </p:nvPr>
        </p:nvSpPr>
        <p:spPr/>
        <p:txBody>
          <a:bodyPr/>
          <a:lstStyle/>
          <a:p>
            <a:fld id="{FFBE6F5D-6C80-47A3-9753-5B56AF41AF8C}" type="slidenum">
              <a:rPr lang="en-US" smtClean="0"/>
              <a:t>39</a:t>
            </a:fld>
            <a:endParaRPr lang="en-US"/>
          </a:p>
        </p:txBody>
      </p:sp>
    </p:spTree>
    <p:extLst>
      <p:ext uri="{BB962C8B-B14F-4D97-AF65-F5344CB8AC3E}">
        <p14:creationId xmlns:p14="http://schemas.microsoft.com/office/powerpoint/2010/main" val="21908703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49</a:t>
            </a:fld>
            <a:endParaRPr lang="en-US"/>
          </a:p>
        </p:txBody>
      </p:sp>
    </p:spTree>
    <p:extLst>
      <p:ext uri="{BB962C8B-B14F-4D97-AF65-F5344CB8AC3E}">
        <p14:creationId xmlns:p14="http://schemas.microsoft.com/office/powerpoint/2010/main" val="3348782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60</a:t>
            </a:fld>
            <a:endParaRPr lang="en-US"/>
          </a:p>
        </p:txBody>
      </p:sp>
    </p:spTree>
    <p:extLst>
      <p:ext uri="{BB962C8B-B14F-4D97-AF65-F5344CB8AC3E}">
        <p14:creationId xmlns:p14="http://schemas.microsoft.com/office/powerpoint/2010/main" val="4121910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61</a:t>
            </a:fld>
            <a:endParaRPr lang="en-US"/>
          </a:p>
        </p:txBody>
      </p:sp>
    </p:spTree>
    <p:extLst>
      <p:ext uri="{BB962C8B-B14F-4D97-AF65-F5344CB8AC3E}">
        <p14:creationId xmlns:p14="http://schemas.microsoft.com/office/powerpoint/2010/main" val="727674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62</a:t>
            </a:fld>
            <a:endParaRPr lang="en-US"/>
          </a:p>
        </p:txBody>
      </p:sp>
    </p:spTree>
    <p:extLst>
      <p:ext uri="{BB962C8B-B14F-4D97-AF65-F5344CB8AC3E}">
        <p14:creationId xmlns:p14="http://schemas.microsoft.com/office/powerpoint/2010/main" val="1512612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64</a:t>
            </a:fld>
            <a:endParaRPr lang="en-US"/>
          </a:p>
        </p:txBody>
      </p:sp>
    </p:spTree>
    <p:extLst>
      <p:ext uri="{BB962C8B-B14F-4D97-AF65-F5344CB8AC3E}">
        <p14:creationId xmlns:p14="http://schemas.microsoft.com/office/powerpoint/2010/main" val="24037417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66</a:t>
            </a:fld>
            <a:endParaRPr lang="en-US"/>
          </a:p>
        </p:txBody>
      </p:sp>
    </p:spTree>
    <p:extLst>
      <p:ext uri="{BB962C8B-B14F-4D97-AF65-F5344CB8AC3E}">
        <p14:creationId xmlns:p14="http://schemas.microsoft.com/office/powerpoint/2010/main" val="14665873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80</a:t>
            </a:fld>
            <a:endParaRPr lang="en-US"/>
          </a:p>
        </p:txBody>
      </p:sp>
    </p:spTree>
    <p:extLst>
      <p:ext uri="{BB962C8B-B14F-4D97-AF65-F5344CB8AC3E}">
        <p14:creationId xmlns:p14="http://schemas.microsoft.com/office/powerpoint/2010/main" val="80350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4</a:t>
            </a:fld>
            <a:endParaRPr lang="en-US"/>
          </a:p>
        </p:txBody>
      </p:sp>
    </p:spTree>
    <p:extLst>
      <p:ext uri="{BB962C8B-B14F-4D97-AF65-F5344CB8AC3E}">
        <p14:creationId xmlns:p14="http://schemas.microsoft.com/office/powerpoint/2010/main" val="14694438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84</a:t>
            </a:fld>
            <a:endParaRPr lang="en-US"/>
          </a:p>
        </p:txBody>
      </p:sp>
    </p:spTree>
    <p:extLst>
      <p:ext uri="{BB962C8B-B14F-4D97-AF65-F5344CB8AC3E}">
        <p14:creationId xmlns:p14="http://schemas.microsoft.com/office/powerpoint/2010/main" val="1784788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86</a:t>
            </a:fld>
            <a:endParaRPr lang="en-US"/>
          </a:p>
        </p:txBody>
      </p:sp>
    </p:spTree>
    <p:extLst>
      <p:ext uri="{BB962C8B-B14F-4D97-AF65-F5344CB8AC3E}">
        <p14:creationId xmlns:p14="http://schemas.microsoft.com/office/powerpoint/2010/main" val="31254494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C74CF-DEFA-05FA-E965-36A67F71B8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F8C29A-1600-72CB-E314-05CD645DFA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832880-DB69-CBDC-EE5C-67C9E7594BF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EDF6F2-432E-90A1-A81A-4E673B7858F0}"/>
              </a:ext>
            </a:extLst>
          </p:cNvPr>
          <p:cNvSpPr>
            <a:spLocks noGrp="1"/>
          </p:cNvSpPr>
          <p:nvPr>
            <p:ph type="sldNum" sz="quarter" idx="5"/>
          </p:nvPr>
        </p:nvSpPr>
        <p:spPr/>
        <p:txBody>
          <a:bodyPr/>
          <a:lstStyle/>
          <a:p>
            <a:fld id="{FFBE6F5D-6C80-47A3-9753-5B56AF41AF8C}" type="slidenum">
              <a:rPr lang="en-US" smtClean="0"/>
              <a:t>87</a:t>
            </a:fld>
            <a:endParaRPr lang="en-US"/>
          </a:p>
        </p:txBody>
      </p:sp>
    </p:spTree>
    <p:extLst>
      <p:ext uri="{BB962C8B-B14F-4D97-AF65-F5344CB8AC3E}">
        <p14:creationId xmlns:p14="http://schemas.microsoft.com/office/powerpoint/2010/main" val="1482235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EF15-B753-405B-FB86-11549E55B9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063BDB-FCC9-C9B5-37D9-CDDC25EBD0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3B51A5-E861-C436-89A5-72A20863D1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11D91A-2677-2812-B192-CE335B41D4E7}"/>
              </a:ext>
            </a:extLst>
          </p:cNvPr>
          <p:cNvSpPr>
            <a:spLocks noGrp="1"/>
          </p:cNvSpPr>
          <p:nvPr>
            <p:ph type="sldNum" sz="quarter" idx="5"/>
          </p:nvPr>
        </p:nvSpPr>
        <p:spPr/>
        <p:txBody>
          <a:bodyPr/>
          <a:lstStyle/>
          <a:p>
            <a:fld id="{FFBE6F5D-6C80-47A3-9753-5B56AF41AF8C}" type="slidenum">
              <a:rPr lang="en-US" smtClean="0"/>
              <a:t>88</a:t>
            </a:fld>
            <a:endParaRPr lang="en-US"/>
          </a:p>
        </p:txBody>
      </p:sp>
    </p:spTree>
    <p:extLst>
      <p:ext uri="{BB962C8B-B14F-4D97-AF65-F5344CB8AC3E}">
        <p14:creationId xmlns:p14="http://schemas.microsoft.com/office/powerpoint/2010/main" val="23077303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A971A-6FB9-FCA8-55D6-FB2109C05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1F68D-016F-C047-4F10-91A07315E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9F8662-CDCD-5514-A3AB-20F297F6135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2DDBE2-65BC-57E4-2EC8-3266CA070F29}"/>
              </a:ext>
            </a:extLst>
          </p:cNvPr>
          <p:cNvSpPr>
            <a:spLocks noGrp="1"/>
          </p:cNvSpPr>
          <p:nvPr>
            <p:ph type="sldNum" sz="quarter" idx="5"/>
          </p:nvPr>
        </p:nvSpPr>
        <p:spPr/>
        <p:txBody>
          <a:bodyPr/>
          <a:lstStyle/>
          <a:p>
            <a:fld id="{FFBE6F5D-6C80-47A3-9753-5B56AF41AF8C}" type="slidenum">
              <a:rPr lang="en-US" smtClean="0"/>
              <a:t>89</a:t>
            </a:fld>
            <a:endParaRPr lang="en-US"/>
          </a:p>
        </p:txBody>
      </p:sp>
    </p:spTree>
    <p:extLst>
      <p:ext uri="{BB962C8B-B14F-4D97-AF65-F5344CB8AC3E}">
        <p14:creationId xmlns:p14="http://schemas.microsoft.com/office/powerpoint/2010/main" val="2423246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257C8-3F4A-38A2-3C1D-73F1730E72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FD5C1-1719-C549-E5E4-E9F71CA316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FA1244-379E-0772-BBCD-536DA58184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24BFEBB-690C-4B25-4E3D-FF72EB7A843C}"/>
              </a:ext>
            </a:extLst>
          </p:cNvPr>
          <p:cNvSpPr>
            <a:spLocks noGrp="1"/>
          </p:cNvSpPr>
          <p:nvPr>
            <p:ph type="sldNum" sz="quarter" idx="5"/>
          </p:nvPr>
        </p:nvSpPr>
        <p:spPr/>
        <p:txBody>
          <a:bodyPr/>
          <a:lstStyle/>
          <a:p>
            <a:fld id="{FFBE6F5D-6C80-47A3-9753-5B56AF41AF8C}" type="slidenum">
              <a:rPr lang="en-US" smtClean="0"/>
              <a:t>90</a:t>
            </a:fld>
            <a:endParaRPr lang="en-US"/>
          </a:p>
        </p:txBody>
      </p:sp>
    </p:spTree>
    <p:extLst>
      <p:ext uri="{BB962C8B-B14F-4D97-AF65-F5344CB8AC3E}">
        <p14:creationId xmlns:p14="http://schemas.microsoft.com/office/powerpoint/2010/main" val="34771379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5</a:t>
            </a:fld>
            <a:endParaRPr lang="en-US"/>
          </a:p>
        </p:txBody>
      </p:sp>
    </p:spTree>
    <p:extLst>
      <p:ext uri="{BB962C8B-B14F-4D97-AF65-F5344CB8AC3E}">
        <p14:creationId xmlns:p14="http://schemas.microsoft.com/office/powerpoint/2010/main" val="2943312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9</a:t>
            </a:fld>
            <a:endParaRPr lang="en-US"/>
          </a:p>
        </p:txBody>
      </p:sp>
    </p:spTree>
    <p:extLst>
      <p:ext uri="{BB962C8B-B14F-4D97-AF65-F5344CB8AC3E}">
        <p14:creationId xmlns:p14="http://schemas.microsoft.com/office/powerpoint/2010/main" val="356625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10</a:t>
            </a:fld>
            <a:endParaRPr lang="en-US"/>
          </a:p>
        </p:txBody>
      </p:sp>
    </p:spTree>
    <p:extLst>
      <p:ext uri="{BB962C8B-B14F-4D97-AF65-F5344CB8AC3E}">
        <p14:creationId xmlns:p14="http://schemas.microsoft.com/office/powerpoint/2010/main" val="2123774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11</a:t>
            </a:fld>
            <a:endParaRPr lang="en-US"/>
          </a:p>
        </p:txBody>
      </p:sp>
    </p:spTree>
    <p:extLst>
      <p:ext uri="{BB962C8B-B14F-4D97-AF65-F5344CB8AC3E}">
        <p14:creationId xmlns:p14="http://schemas.microsoft.com/office/powerpoint/2010/main" val="1869163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13</a:t>
            </a:fld>
            <a:endParaRPr lang="en-US"/>
          </a:p>
        </p:txBody>
      </p:sp>
    </p:spTree>
    <p:extLst>
      <p:ext uri="{BB962C8B-B14F-4D97-AF65-F5344CB8AC3E}">
        <p14:creationId xmlns:p14="http://schemas.microsoft.com/office/powerpoint/2010/main" val="1652606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FBE6F5D-6C80-47A3-9753-5B56AF41AF8C}" type="slidenum">
              <a:rPr lang="en-US" smtClean="0"/>
              <a:t>14</a:t>
            </a:fld>
            <a:endParaRPr lang="en-US"/>
          </a:p>
        </p:txBody>
      </p:sp>
    </p:spTree>
    <p:extLst>
      <p:ext uri="{BB962C8B-B14F-4D97-AF65-F5344CB8AC3E}">
        <p14:creationId xmlns:p14="http://schemas.microsoft.com/office/powerpoint/2010/main" val="3372139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a:prstGeom prst="rect">
            <a:avLst/>
          </a:prstGeom>
        </p:spPr>
        <p:txBody>
          <a:bodyPr/>
          <a:lstStyle>
            <a:lvl1pPr algn="ctr">
              <a:defRPr sz="1300" spc="0" baseline="0">
                <a:solidFill>
                  <a:srgbClr val="FFFFFF"/>
                </a:solidFill>
                <a:latin typeface="+mn-lt"/>
              </a:defRPr>
            </a:lvl1pPr>
          </a:lstStyle>
          <a:p>
            <a:fld id="{EA0C0817-A112-4847-8014-A94B7D2A4EA3}" type="datetime1">
              <a:rPr lang="en-US" smtClean="0"/>
              <a:t>9/12/2025</a:t>
            </a:fld>
            <a:endParaRPr lang="en-US" dirty="0"/>
          </a:p>
        </p:txBody>
      </p:sp>
      <p:sp>
        <p:nvSpPr>
          <p:cNvPr id="21" name="Footer Placeholder 20"/>
          <p:cNvSpPr>
            <a:spLocks noGrp="1"/>
          </p:cNvSpPr>
          <p:nvPr>
            <p:ph type="ftr" sz="quarter" idx="11"/>
          </p:nvPr>
        </p:nvSpPr>
        <p:spPr>
          <a:xfrm>
            <a:off x="1629100" y="5177408"/>
            <a:ext cx="5730295" cy="228600"/>
          </a:xfrm>
          <a:prstGeom prst="rect">
            <a:avLst/>
          </a:prstGeo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a:prstGeom prst="rect">
            <a:avLst/>
          </a:prstGeo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957750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sz="1600"/>
            </a:lvl1pPr>
            <a:lvl2pPr>
              <a:defRPr sz="1400"/>
            </a:lvl2pPr>
            <a:lvl3pPr>
              <a:defRPr sz="1200"/>
            </a:lvl3pPr>
            <a:lvl4pPr>
              <a:defRPr sz="1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7256794" y="6035040"/>
            <a:ext cx="2893045" cy="365760"/>
          </a:xfrm>
          <a:prstGeom prst="rect">
            <a:avLst/>
          </a:prstGeom>
        </p:spPr>
        <p:txBody>
          <a:bodyPr/>
          <a:lstStyle/>
          <a:p>
            <a:fld id="{7332B432-ACDA-4023-A761-2BAB76577B62}" type="datetime1">
              <a:rPr lang="en-US" smtClean="0"/>
              <a:t>9/12/2025</a:t>
            </a:fld>
            <a:endParaRPr lang="en-US" dirty="0"/>
          </a:p>
        </p:txBody>
      </p:sp>
      <p:sp>
        <p:nvSpPr>
          <p:cNvPr id="5" name="Footer Placeholder 4"/>
          <p:cNvSpPr>
            <a:spLocks noGrp="1"/>
          </p:cNvSpPr>
          <p:nvPr>
            <p:ph type="ftr" sz="quarter" idx="11"/>
          </p:nvPr>
        </p:nvSpPr>
        <p:spPr>
          <a:xfrm>
            <a:off x="1066800" y="6035040"/>
            <a:ext cx="5816600" cy="365760"/>
          </a:xfrm>
          <a:prstGeom prst="rect">
            <a:avLst/>
          </a:prstGeom>
        </p:spPr>
        <p:txBody>
          <a:bodyPr/>
          <a:lstStyle/>
          <a:p>
            <a:endParaRPr lang="en-US" dirty="0"/>
          </a:p>
        </p:txBody>
      </p:sp>
      <p:sp>
        <p:nvSpPr>
          <p:cNvPr id="6" name="Slide Number Placeholder 5"/>
          <p:cNvSpPr>
            <a:spLocks noGrp="1"/>
          </p:cNvSpPr>
          <p:nvPr>
            <p:ph type="sldNum" sz="quarter" idx="12"/>
          </p:nvPr>
        </p:nvSpPr>
        <p:spPr>
          <a:xfrm>
            <a:off x="10287000" y="6035040"/>
            <a:ext cx="838200" cy="365760"/>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7031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dirty="0"/>
              <a:t>Click to edit Master title style</a:t>
            </a:r>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a:prstGeom prst="rect">
            <a:avLst/>
          </a:prstGeo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9/12/2025</a:t>
            </a:fld>
            <a:endParaRPr lang="en-US" dirty="0"/>
          </a:p>
        </p:txBody>
      </p:sp>
      <p:sp>
        <p:nvSpPr>
          <p:cNvPr id="5" name="Footer Placeholder 4"/>
          <p:cNvSpPr>
            <a:spLocks noGrp="1"/>
          </p:cNvSpPr>
          <p:nvPr>
            <p:ph type="ftr" sz="quarter" idx="11"/>
          </p:nvPr>
        </p:nvSpPr>
        <p:spPr>
          <a:xfrm>
            <a:off x="1629157" y="5177408"/>
            <a:ext cx="5660134" cy="228600"/>
          </a:xfrm>
          <a:prstGeom prst="rect">
            <a:avLst/>
          </a:prstGeo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a:prstGeom prst="rect">
            <a:avLst/>
          </a:prstGeo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990581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256794" y="6035040"/>
            <a:ext cx="2893045" cy="365760"/>
          </a:xfrm>
          <a:prstGeom prst="rect">
            <a:avLst/>
          </a:prstGeom>
        </p:spPr>
        <p:txBody>
          <a:bodyPr/>
          <a:lstStyle/>
          <a:p>
            <a:fld id="{69186D26-FA5F-4637-B602-B7C2DC34CFD4}" type="datetime1">
              <a:rPr lang="en-US" smtClean="0"/>
              <a:t>9/12/2025</a:t>
            </a:fld>
            <a:endParaRPr lang="en-US" dirty="0"/>
          </a:p>
        </p:txBody>
      </p:sp>
      <p:sp>
        <p:nvSpPr>
          <p:cNvPr id="6" name="Footer Placeholder 5"/>
          <p:cNvSpPr>
            <a:spLocks noGrp="1"/>
          </p:cNvSpPr>
          <p:nvPr>
            <p:ph type="ftr" sz="quarter" idx="11"/>
          </p:nvPr>
        </p:nvSpPr>
        <p:spPr>
          <a:xfrm>
            <a:off x="1066800" y="6035040"/>
            <a:ext cx="5816600" cy="365760"/>
          </a:xfrm>
          <a:prstGeom prst="rect">
            <a:avLst/>
          </a:prstGeom>
        </p:spPr>
        <p:txBody>
          <a:bodyPr/>
          <a:lstStyle/>
          <a:p>
            <a:endParaRPr lang="en-US" dirty="0"/>
          </a:p>
        </p:txBody>
      </p:sp>
      <p:sp>
        <p:nvSpPr>
          <p:cNvPr id="7" name="Slide Number Placeholder 6"/>
          <p:cNvSpPr>
            <a:spLocks noGrp="1"/>
          </p:cNvSpPr>
          <p:nvPr>
            <p:ph type="sldNum" sz="quarter" idx="12"/>
          </p:nvPr>
        </p:nvSpPr>
        <p:spPr>
          <a:xfrm>
            <a:off x="10287000" y="6035040"/>
            <a:ext cx="838200" cy="365760"/>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909503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256794" y="6035040"/>
            <a:ext cx="2893045" cy="365760"/>
          </a:xfrm>
          <a:prstGeom prst="rect">
            <a:avLst/>
          </a:prstGeom>
        </p:spPr>
        <p:txBody>
          <a:bodyPr/>
          <a:lstStyle/>
          <a:p>
            <a:fld id="{8A7F15D8-96D1-4781-BC50-CA8A088B2FE4}" type="datetime1">
              <a:rPr lang="en-US" smtClean="0"/>
              <a:t>9/12/2025</a:t>
            </a:fld>
            <a:endParaRPr lang="en-US" dirty="0"/>
          </a:p>
        </p:txBody>
      </p:sp>
      <p:sp>
        <p:nvSpPr>
          <p:cNvPr id="8" name="Footer Placeholder 7"/>
          <p:cNvSpPr>
            <a:spLocks noGrp="1"/>
          </p:cNvSpPr>
          <p:nvPr>
            <p:ph type="ftr" sz="quarter" idx="11"/>
          </p:nvPr>
        </p:nvSpPr>
        <p:spPr>
          <a:xfrm>
            <a:off x="1066800" y="6035040"/>
            <a:ext cx="5816600" cy="365760"/>
          </a:xfrm>
          <a:prstGeom prst="rect">
            <a:avLst/>
          </a:prstGeom>
        </p:spPr>
        <p:txBody>
          <a:bodyPr/>
          <a:lstStyle/>
          <a:p>
            <a:endParaRPr lang="en-US" dirty="0"/>
          </a:p>
        </p:txBody>
      </p:sp>
      <p:sp>
        <p:nvSpPr>
          <p:cNvPr id="9" name="Slide Number Placeholder 8"/>
          <p:cNvSpPr>
            <a:spLocks noGrp="1"/>
          </p:cNvSpPr>
          <p:nvPr>
            <p:ph type="sldNum" sz="quarter" idx="12"/>
          </p:nvPr>
        </p:nvSpPr>
        <p:spPr>
          <a:xfrm>
            <a:off x="10287000" y="6035040"/>
            <a:ext cx="838200" cy="365760"/>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45147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256794" y="6035040"/>
            <a:ext cx="2893045" cy="365760"/>
          </a:xfrm>
          <a:prstGeom prst="rect">
            <a:avLst/>
          </a:prstGeom>
        </p:spPr>
        <p:txBody>
          <a:bodyPr/>
          <a:lstStyle/>
          <a:p>
            <a:fld id="{F9A96C99-B8F8-4528-BD05-0E16E943DC09}" type="datetime1">
              <a:rPr lang="en-US" smtClean="0"/>
              <a:t>9/12/2025</a:t>
            </a:fld>
            <a:endParaRPr lang="en-US" dirty="0"/>
          </a:p>
        </p:txBody>
      </p:sp>
      <p:sp>
        <p:nvSpPr>
          <p:cNvPr id="4" name="Footer Placeholder 3"/>
          <p:cNvSpPr>
            <a:spLocks noGrp="1"/>
          </p:cNvSpPr>
          <p:nvPr>
            <p:ph type="ftr" sz="quarter" idx="11"/>
          </p:nvPr>
        </p:nvSpPr>
        <p:spPr>
          <a:xfrm>
            <a:off x="1066800" y="6035040"/>
            <a:ext cx="5816600" cy="365760"/>
          </a:xfrm>
          <a:prstGeom prst="rect">
            <a:avLst/>
          </a:prstGeom>
        </p:spPr>
        <p:txBody>
          <a:bodyPr/>
          <a:lstStyle/>
          <a:p>
            <a:endParaRPr lang="en-US" dirty="0"/>
          </a:p>
        </p:txBody>
      </p:sp>
      <p:sp>
        <p:nvSpPr>
          <p:cNvPr id="5" name="Slide Number Placeholder 4"/>
          <p:cNvSpPr>
            <a:spLocks noGrp="1"/>
          </p:cNvSpPr>
          <p:nvPr>
            <p:ph type="sldNum" sz="quarter" idx="12"/>
          </p:nvPr>
        </p:nvSpPr>
        <p:spPr>
          <a:xfrm>
            <a:off x="10287000" y="6035040"/>
            <a:ext cx="838200" cy="365760"/>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81700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256794" y="6035040"/>
            <a:ext cx="2893045" cy="365760"/>
          </a:xfrm>
          <a:prstGeom prst="rect">
            <a:avLst/>
          </a:prstGeom>
        </p:spPr>
        <p:txBody>
          <a:bodyPr/>
          <a:lstStyle/>
          <a:p>
            <a:fld id="{03636942-C211-4B28-8DBD-C953E00AF71B}" type="datetime1">
              <a:rPr lang="en-US" smtClean="0"/>
              <a:t>9/12/2025</a:t>
            </a:fld>
            <a:endParaRPr lang="en-US" dirty="0"/>
          </a:p>
        </p:txBody>
      </p:sp>
      <p:sp>
        <p:nvSpPr>
          <p:cNvPr id="3" name="Footer Placeholder 2"/>
          <p:cNvSpPr>
            <a:spLocks noGrp="1"/>
          </p:cNvSpPr>
          <p:nvPr>
            <p:ph type="ftr" sz="quarter" idx="11"/>
          </p:nvPr>
        </p:nvSpPr>
        <p:spPr>
          <a:xfrm>
            <a:off x="1066800" y="6035040"/>
            <a:ext cx="5816600" cy="365760"/>
          </a:xfrm>
          <a:prstGeom prst="rect">
            <a:avLst/>
          </a:prstGeom>
        </p:spPr>
        <p:txBody>
          <a:bodyPr/>
          <a:lstStyle/>
          <a:p>
            <a:endParaRPr lang="en-US" dirty="0"/>
          </a:p>
        </p:txBody>
      </p:sp>
      <p:sp>
        <p:nvSpPr>
          <p:cNvPr id="4" name="Slide Number Placeholder 3"/>
          <p:cNvSpPr>
            <a:spLocks noGrp="1"/>
          </p:cNvSpPr>
          <p:nvPr>
            <p:ph type="sldNum" sz="quarter" idx="12"/>
          </p:nvPr>
        </p:nvSpPr>
        <p:spPr>
          <a:xfrm>
            <a:off x="10287000" y="6035040"/>
            <a:ext cx="838200" cy="365760"/>
          </a:xfrm>
          <a:prstGeom prst="rect">
            <a:avLst/>
          </a:prstGeom>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9691610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a:prstGeom prst="rect">
            <a:avLst/>
          </a:prstGeom>
        </p:spPr>
        <p:txBody>
          <a:bodyPr/>
          <a:lstStyle>
            <a:lvl1pPr>
              <a:defRPr>
                <a:solidFill>
                  <a:schemeClr val="tx1">
                    <a:lumMod val="85000"/>
                    <a:lumOff val="15000"/>
                  </a:schemeClr>
                </a:solidFill>
              </a:defRPr>
            </a:lvl1pPr>
          </a:lstStyle>
          <a:p>
            <a:fld id="{7E8D12A6-918A-48BD-8CB9-CA713993B0EA}" type="datetime1">
              <a:rPr lang="en-US" smtClean="0"/>
              <a:t>9/12/2025</a:t>
            </a:fld>
            <a:endParaRPr lang="en-US" dirty="0"/>
          </a:p>
        </p:txBody>
      </p:sp>
      <p:sp>
        <p:nvSpPr>
          <p:cNvPr id="9" name="Footer Placeholder 8"/>
          <p:cNvSpPr>
            <a:spLocks noGrp="1"/>
          </p:cNvSpPr>
          <p:nvPr>
            <p:ph type="ftr" sz="quarter" idx="11"/>
          </p:nvPr>
        </p:nvSpPr>
        <p:spPr>
          <a:xfrm>
            <a:off x="685801" y="6035040"/>
            <a:ext cx="4584700" cy="365760"/>
          </a:xfrm>
          <a:prstGeom prst="rect">
            <a:avLst/>
          </a:prstGeo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a:prstGeom prst="rect">
            <a:avLst/>
          </a:prstGeo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0753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a:prstGeom prst="rect">
            <a:avLst/>
          </a:prstGeo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9/12/2025</a:t>
            </a:fld>
            <a:endParaRPr lang="en-US" dirty="0"/>
          </a:p>
        </p:txBody>
      </p:sp>
      <p:sp>
        <p:nvSpPr>
          <p:cNvPr id="6" name="Footer Placeholder 5"/>
          <p:cNvSpPr>
            <a:spLocks noGrp="1"/>
          </p:cNvSpPr>
          <p:nvPr>
            <p:ph type="ftr" sz="quarter" idx="11"/>
          </p:nvPr>
        </p:nvSpPr>
        <p:spPr>
          <a:xfrm>
            <a:off x="612648" y="6035040"/>
            <a:ext cx="4588002" cy="365760"/>
          </a:xfrm>
          <a:prstGeom prst="rect">
            <a:avLst/>
          </a:prstGeo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a:prstGeom prst="rect">
            <a:avLst/>
          </a:prstGeo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880866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01094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66800" y="1891284"/>
            <a:ext cx="10058400" cy="43241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64094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lang="en-US" sz="36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BA1780-A246-4C7F-9267-727EF2F4E785}"/>
              </a:ext>
              <a:ext uri="{C183D7F6-B498-43B3-948B-1728B52AA6E4}">
                <adec:decorative xmlns:adec="http://schemas.microsoft.com/office/drawing/2017/decorative" val="1"/>
              </a:ext>
            </a:extLst>
          </p:cNvPr>
          <p:cNvPicPr>
            <a:picLocks noChangeAspect="1"/>
          </p:cNvPicPr>
          <p:nvPr/>
        </p:nvPicPr>
        <p:blipFill rotWithShape="1">
          <a:blip r:embed="rId3"/>
          <a:srcRect t="3846"/>
          <a:stretch/>
        </p:blipFill>
        <p:spPr>
          <a:xfrm>
            <a:off x="20" y="10"/>
            <a:ext cx="12191979" cy="6857990"/>
          </a:xfrm>
          <a:prstGeom prst="rect">
            <a:avLst/>
          </a:prstGeom>
        </p:spPr>
      </p:pic>
      <p:sp>
        <p:nvSpPr>
          <p:cNvPr id="19" name="Rectangle 1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7329"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21" name="Rectangle 2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3272"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C0D7398C-75E5-4CB0-BA4F-D7D5CF2495D4}"/>
              </a:ext>
            </a:extLst>
          </p:cNvPr>
          <p:cNvSpPr>
            <a:spLocks noGrp="1"/>
          </p:cNvSpPr>
          <p:nvPr>
            <p:ph type="ctrTitle"/>
          </p:nvPr>
        </p:nvSpPr>
        <p:spPr>
          <a:xfrm>
            <a:off x="1276055" y="2350017"/>
            <a:ext cx="4775075" cy="1630906"/>
          </a:xfrm>
        </p:spPr>
        <p:txBody>
          <a:bodyPr>
            <a:normAutofit/>
          </a:bodyPr>
          <a:lstStyle/>
          <a:p>
            <a:r>
              <a:rPr lang="en-US" sz="4400" dirty="0">
                <a:solidFill>
                  <a:schemeClr val="tx1"/>
                </a:solidFill>
              </a:rPr>
              <a:t>Linux Binary exploitation</a:t>
            </a:r>
          </a:p>
        </p:txBody>
      </p:sp>
      <p:sp>
        <p:nvSpPr>
          <p:cNvPr id="3" name="Subtitle 2">
            <a:extLst>
              <a:ext uri="{FF2B5EF4-FFF2-40B4-BE49-F238E27FC236}">
                <a16:creationId xmlns:a16="http://schemas.microsoft.com/office/drawing/2014/main" id="{5C5BFB45-FC34-495C-9C68-F9641246C2EE}"/>
              </a:ext>
            </a:extLst>
          </p:cNvPr>
          <p:cNvSpPr>
            <a:spLocks noGrp="1"/>
          </p:cNvSpPr>
          <p:nvPr>
            <p:ph type="subTitle" idx="1"/>
          </p:nvPr>
        </p:nvSpPr>
        <p:spPr>
          <a:xfrm>
            <a:off x="1276055" y="3823856"/>
            <a:ext cx="4775075" cy="868218"/>
          </a:xfrm>
        </p:spPr>
        <p:txBody>
          <a:bodyPr>
            <a:normAutofit/>
          </a:bodyPr>
          <a:lstStyle/>
          <a:p>
            <a:r>
              <a:rPr lang="en-US" dirty="0">
                <a:solidFill>
                  <a:schemeClr val="tx1"/>
                </a:solidFill>
              </a:rPr>
              <a:t>a somewhat modern introduction</a:t>
            </a:r>
          </a:p>
        </p:txBody>
      </p:sp>
    </p:spTree>
    <p:extLst>
      <p:ext uri="{BB962C8B-B14F-4D97-AF65-F5344CB8AC3E}">
        <p14:creationId xmlns:p14="http://schemas.microsoft.com/office/powerpoint/2010/main" val="215208291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7C5C9-70F2-9764-01C1-4DD462F3A49F}"/>
              </a:ext>
            </a:extLst>
          </p:cNvPr>
          <p:cNvSpPr>
            <a:spLocks noGrp="1"/>
          </p:cNvSpPr>
          <p:nvPr>
            <p:ph type="title"/>
          </p:nvPr>
        </p:nvSpPr>
        <p:spPr/>
        <p:txBody>
          <a:bodyPr/>
          <a:lstStyle/>
          <a:p>
            <a:r>
              <a:rPr lang="en-US" dirty="0"/>
              <a:t>Processor</a:t>
            </a:r>
          </a:p>
        </p:txBody>
      </p:sp>
      <p:grpSp>
        <p:nvGrpSpPr>
          <p:cNvPr id="134" name="Group 133">
            <a:extLst>
              <a:ext uri="{FF2B5EF4-FFF2-40B4-BE49-F238E27FC236}">
                <a16:creationId xmlns:a16="http://schemas.microsoft.com/office/drawing/2014/main" id="{C58E6F1E-2E99-E736-FB87-2FB50316B217}"/>
              </a:ext>
            </a:extLst>
          </p:cNvPr>
          <p:cNvGrpSpPr/>
          <p:nvPr/>
        </p:nvGrpSpPr>
        <p:grpSpPr>
          <a:xfrm>
            <a:off x="5761195" y="2088919"/>
            <a:ext cx="5870257" cy="3448707"/>
            <a:chOff x="5761195" y="2088919"/>
            <a:chExt cx="5870257" cy="3448707"/>
          </a:xfrm>
        </p:grpSpPr>
        <p:grpSp>
          <p:nvGrpSpPr>
            <p:cNvPr id="13" name="Content Placeholder 8">
              <a:extLst>
                <a:ext uri="{FF2B5EF4-FFF2-40B4-BE49-F238E27FC236}">
                  <a16:creationId xmlns:a16="http://schemas.microsoft.com/office/drawing/2014/main" id="{E605E3CC-E51C-5198-F327-E480C9137218}"/>
                </a:ext>
              </a:extLst>
            </p:cNvPr>
            <p:cNvGrpSpPr/>
            <p:nvPr/>
          </p:nvGrpSpPr>
          <p:grpSpPr>
            <a:xfrm>
              <a:off x="6267450" y="2088919"/>
              <a:ext cx="4848225" cy="2805112"/>
              <a:chOff x="6267450" y="2088919"/>
              <a:chExt cx="4848225" cy="2805112"/>
            </a:xfrm>
          </p:grpSpPr>
          <p:sp>
            <p:nvSpPr>
              <p:cNvPr id="14" name="Freeform: Shape 13">
                <a:extLst>
                  <a:ext uri="{FF2B5EF4-FFF2-40B4-BE49-F238E27FC236}">
                    <a16:creationId xmlns:a16="http://schemas.microsoft.com/office/drawing/2014/main" id="{7D1F80FF-84A9-36A2-335E-080017865FCC}"/>
                  </a:ext>
                </a:extLst>
              </p:cNvPr>
              <p:cNvSpPr/>
              <p:nvPr/>
            </p:nvSpPr>
            <p:spPr>
              <a:xfrm>
                <a:off x="6267450" y="2088919"/>
                <a:ext cx="9525" cy="9525"/>
              </a:xfrm>
              <a:custGeom>
                <a:avLst/>
                <a:gdLst/>
                <a:ahLst/>
                <a:cxnLst/>
                <a:rect l="l" t="t" r="r" b="b"/>
                <a:pathLst>
                  <a:path w="9525" h="9525"/>
                </a:pathLst>
              </a:custGeom>
              <a:noFill/>
              <a:ln w="19050" cap="flat">
                <a:solidFill>
                  <a:srgbClr val="000000"/>
                </a:solidFill>
                <a:prstDash val="solid"/>
                <a:miter/>
              </a:ln>
            </p:spPr>
            <p:txBody>
              <a:bodyPr rtlCol="0" anchor="ctr"/>
              <a:lstStyle/>
              <a:p>
                <a:endParaRPr lang="en-US"/>
              </a:p>
            </p:txBody>
          </p:sp>
          <p:grpSp>
            <p:nvGrpSpPr>
              <p:cNvPr id="15" name="Content Placeholder 8">
                <a:extLst>
                  <a:ext uri="{FF2B5EF4-FFF2-40B4-BE49-F238E27FC236}">
                    <a16:creationId xmlns:a16="http://schemas.microsoft.com/office/drawing/2014/main" id="{2C6C5563-6DF0-2EB8-6613-A2E0A91FF29C}"/>
                  </a:ext>
                </a:extLst>
              </p:cNvPr>
              <p:cNvGrpSpPr/>
              <p:nvPr/>
            </p:nvGrpSpPr>
            <p:grpSpPr>
              <a:xfrm>
                <a:off x="7648575" y="2103206"/>
                <a:ext cx="2095500" cy="2790825"/>
                <a:chOff x="7648575" y="2103206"/>
                <a:chExt cx="2095500" cy="2790825"/>
              </a:xfrm>
            </p:grpSpPr>
            <p:sp>
              <p:nvSpPr>
                <p:cNvPr id="16" name="Freeform: Shape 15">
                  <a:extLst>
                    <a:ext uri="{FF2B5EF4-FFF2-40B4-BE49-F238E27FC236}">
                      <a16:creationId xmlns:a16="http://schemas.microsoft.com/office/drawing/2014/main" id="{2CFD6EEF-6619-E20A-9DEE-16D8D095BBEA}"/>
                    </a:ext>
                  </a:extLst>
                </p:cNvPr>
                <p:cNvSpPr/>
                <p:nvPr/>
              </p:nvSpPr>
              <p:spPr>
                <a:xfrm>
                  <a:off x="7648575" y="2103206"/>
                  <a:ext cx="2095500" cy="2790825"/>
                </a:xfrm>
                <a:custGeom>
                  <a:avLst/>
                  <a:gdLst>
                    <a:gd name="connsiteX0" fmla="*/ 0 w 2095500"/>
                    <a:gd name="connsiteY0" fmla="*/ 0 h 2790825"/>
                    <a:gd name="connsiteX1" fmla="*/ 2095500 w 2095500"/>
                    <a:gd name="connsiteY1" fmla="*/ 0 h 2790825"/>
                    <a:gd name="connsiteX2" fmla="*/ 2095500 w 2095500"/>
                    <a:gd name="connsiteY2" fmla="*/ 2790825 h 2790825"/>
                    <a:gd name="connsiteX3" fmla="*/ 0 w 2095500"/>
                    <a:gd name="connsiteY3" fmla="*/ 2790825 h 2790825"/>
                  </a:gdLst>
                  <a:ahLst/>
                  <a:cxnLst>
                    <a:cxn ang="0">
                      <a:pos x="connsiteX0" y="connsiteY0"/>
                    </a:cxn>
                    <a:cxn ang="0">
                      <a:pos x="connsiteX1" y="connsiteY1"/>
                    </a:cxn>
                    <a:cxn ang="0">
                      <a:pos x="connsiteX2" y="connsiteY2"/>
                    </a:cxn>
                    <a:cxn ang="0">
                      <a:pos x="connsiteX3" y="connsiteY3"/>
                    </a:cxn>
                  </a:cxnLst>
                  <a:rect l="l" t="t" r="r" b="b"/>
                  <a:pathLst>
                    <a:path w="2095500" h="2790825">
                      <a:moveTo>
                        <a:pt x="0" y="0"/>
                      </a:moveTo>
                      <a:lnTo>
                        <a:pt x="2095500" y="0"/>
                      </a:lnTo>
                      <a:lnTo>
                        <a:pt x="2095500" y="2790825"/>
                      </a:lnTo>
                      <a:lnTo>
                        <a:pt x="0" y="2790825"/>
                      </a:lnTo>
                      <a:close/>
                    </a:path>
                  </a:pathLst>
                </a:custGeom>
                <a:solidFill>
                  <a:srgbClr val="65A8A1"/>
                </a:solidFill>
                <a:ln w="19050" cap="flat">
                  <a:solidFill>
                    <a:srgbClr val="000000"/>
                  </a:solidFill>
                  <a:prstDash val="solid"/>
                  <a:miter/>
                </a:ln>
              </p:spPr>
              <p:txBody>
                <a:bodyPr rtlCol="0" anchor="ctr"/>
                <a:lstStyle/>
                <a:p>
                  <a:endParaRPr lang="en-US" dirty="0"/>
                </a:p>
              </p:txBody>
            </p:sp>
            <p:grpSp>
              <p:nvGrpSpPr>
                <p:cNvPr id="17" name="Content Placeholder 8">
                  <a:extLst>
                    <a:ext uri="{FF2B5EF4-FFF2-40B4-BE49-F238E27FC236}">
                      <a16:creationId xmlns:a16="http://schemas.microsoft.com/office/drawing/2014/main" id="{A21B57B6-FA1F-177F-990F-E3AFA09C6C13}"/>
                    </a:ext>
                  </a:extLst>
                </p:cNvPr>
                <p:cNvGrpSpPr/>
                <p:nvPr/>
              </p:nvGrpSpPr>
              <p:grpSpPr>
                <a:xfrm>
                  <a:off x="7791450" y="2246081"/>
                  <a:ext cx="1809750" cy="1571625"/>
                  <a:chOff x="7791450" y="2246081"/>
                  <a:chExt cx="1809750" cy="1571625"/>
                </a:xfrm>
              </p:grpSpPr>
              <p:sp>
                <p:nvSpPr>
                  <p:cNvPr id="18" name="Freeform: Shape 17">
                    <a:extLst>
                      <a:ext uri="{FF2B5EF4-FFF2-40B4-BE49-F238E27FC236}">
                        <a16:creationId xmlns:a16="http://schemas.microsoft.com/office/drawing/2014/main" id="{3DA1C0BC-7051-8FF7-E895-2981D8FD13E4}"/>
                      </a:ext>
                    </a:extLst>
                  </p:cNvPr>
                  <p:cNvSpPr/>
                  <p:nvPr/>
                </p:nvSpPr>
                <p:spPr>
                  <a:xfrm>
                    <a:off x="7791450" y="2246081"/>
                    <a:ext cx="1809750" cy="1571625"/>
                  </a:xfrm>
                  <a:custGeom>
                    <a:avLst/>
                    <a:gdLst>
                      <a:gd name="connsiteX0" fmla="*/ 0 w 1809750"/>
                      <a:gd name="connsiteY0" fmla="*/ 0 h 1571625"/>
                      <a:gd name="connsiteX1" fmla="*/ 1809750 w 1809750"/>
                      <a:gd name="connsiteY1" fmla="*/ 0 h 1571625"/>
                      <a:gd name="connsiteX2" fmla="*/ 1809750 w 1809750"/>
                      <a:gd name="connsiteY2" fmla="*/ 1571625 h 1571625"/>
                      <a:gd name="connsiteX3" fmla="*/ 0 w 1809750"/>
                      <a:gd name="connsiteY3" fmla="*/ 1571625 h 1571625"/>
                    </a:gdLst>
                    <a:ahLst/>
                    <a:cxnLst>
                      <a:cxn ang="0">
                        <a:pos x="connsiteX0" y="connsiteY0"/>
                      </a:cxn>
                      <a:cxn ang="0">
                        <a:pos x="connsiteX1" y="connsiteY1"/>
                      </a:cxn>
                      <a:cxn ang="0">
                        <a:pos x="connsiteX2" y="connsiteY2"/>
                      </a:cxn>
                      <a:cxn ang="0">
                        <a:pos x="connsiteX3" y="connsiteY3"/>
                      </a:cxn>
                    </a:cxnLst>
                    <a:rect l="l" t="t" r="r" b="b"/>
                    <a:pathLst>
                      <a:path w="1809750" h="1571625">
                        <a:moveTo>
                          <a:pt x="0" y="0"/>
                        </a:moveTo>
                        <a:lnTo>
                          <a:pt x="1809750" y="0"/>
                        </a:lnTo>
                        <a:lnTo>
                          <a:pt x="1809750" y="1571625"/>
                        </a:lnTo>
                        <a:lnTo>
                          <a:pt x="0" y="1571625"/>
                        </a:lnTo>
                        <a:close/>
                      </a:path>
                    </a:pathLst>
                  </a:custGeom>
                  <a:solidFill>
                    <a:srgbClr val="FFFFFF"/>
                  </a:solidFill>
                  <a:ln w="19050" cap="flat">
                    <a:solidFill>
                      <a:srgbClr val="000000"/>
                    </a:solidFill>
                    <a:prstDash val="solid"/>
                    <a:miter/>
                  </a:ln>
                </p:spPr>
                <p:txBody>
                  <a:bodyPr rtlCol="0" anchor="ctr"/>
                  <a:lstStyle/>
                  <a:p>
                    <a:endParaRPr lang="en-US"/>
                  </a:p>
                </p:txBody>
              </p:sp>
              <p:grpSp>
                <p:nvGrpSpPr>
                  <p:cNvPr id="19" name="Content Placeholder 8">
                    <a:extLst>
                      <a:ext uri="{FF2B5EF4-FFF2-40B4-BE49-F238E27FC236}">
                        <a16:creationId xmlns:a16="http://schemas.microsoft.com/office/drawing/2014/main" id="{17ECFE10-AA4D-BAA3-77B9-BCE812A8830F}"/>
                      </a:ext>
                    </a:extLst>
                  </p:cNvPr>
                  <p:cNvGrpSpPr/>
                  <p:nvPr/>
                </p:nvGrpSpPr>
                <p:grpSpPr>
                  <a:xfrm>
                    <a:off x="7946821" y="2404615"/>
                    <a:ext cx="1503683" cy="125139"/>
                    <a:chOff x="7946821" y="2404615"/>
                    <a:chExt cx="1503683" cy="125139"/>
                  </a:xfrm>
                  <a:solidFill>
                    <a:srgbClr val="000000"/>
                  </a:solidFill>
                </p:grpSpPr>
                <p:sp>
                  <p:nvSpPr>
                    <p:cNvPr id="20" name="Freeform: Shape 19">
                      <a:extLst>
                        <a:ext uri="{FF2B5EF4-FFF2-40B4-BE49-F238E27FC236}">
                          <a16:creationId xmlns:a16="http://schemas.microsoft.com/office/drawing/2014/main" id="{20FC3B94-5864-F25E-883B-AC2DA791C8B7}"/>
                        </a:ext>
                      </a:extLst>
                    </p:cNvPr>
                    <p:cNvSpPr/>
                    <p:nvPr/>
                  </p:nvSpPr>
                  <p:spPr>
                    <a:xfrm>
                      <a:off x="7946821" y="2404615"/>
                      <a:ext cx="83143" cy="98707"/>
                    </a:xfrm>
                    <a:custGeom>
                      <a:avLst/>
                      <a:gdLst>
                        <a:gd name="connsiteX0" fmla="*/ 64456 w 83143"/>
                        <a:gd name="connsiteY0" fmla="*/ 61989 h 98707"/>
                        <a:gd name="connsiteX1" fmla="*/ 83144 w 83143"/>
                        <a:gd name="connsiteY1" fmla="*/ 67913 h 98707"/>
                        <a:gd name="connsiteX2" fmla="*/ 68856 w 83143"/>
                        <a:gd name="connsiteY2" fmla="*/ 91126 h 98707"/>
                        <a:gd name="connsiteX3" fmla="*/ 43491 w 83143"/>
                        <a:gd name="connsiteY3" fmla="*/ 98708 h 98707"/>
                        <a:gd name="connsiteX4" fmla="*/ 12240 w 83143"/>
                        <a:gd name="connsiteY4" fmla="*/ 85715 h 98707"/>
                        <a:gd name="connsiteX5" fmla="*/ 0 w 83143"/>
                        <a:gd name="connsiteY5" fmla="*/ 50197 h 98707"/>
                        <a:gd name="connsiteX6" fmla="*/ 12306 w 83143"/>
                        <a:gd name="connsiteY6" fmla="*/ 13183 h 98707"/>
                        <a:gd name="connsiteX7" fmla="*/ 44663 w 83143"/>
                        <a:gd name="connsiteY7" fmla="*/ 0 h 98707"/>
                        <a:gd name="connsiteX8" fmla="*/ 73114 w 83143"/>
                        <a:gd name="connsiteY8" fmla="*/ 10354 h 98707"/>
                        <a:gd name="connsiteX9" fmla="*/ 82877 w 83143"/>
                        <a:gd name="connsiteY9" fmla="*/ 27937 h 98707"/>
                        <a:gd name="connsiteX10" fmla="*/ 63798 w 83143"/>
                        <a:gd name="connsiteY10" fmla="*/ 32499 h 98707"/>
                        <a:gd name="connsiteX11" fmla="*/ 56731 w 83143"/>
                        <a:gd name="connsiteY11" fmla="*/ 20784 h 98707"/>
                        <a:gd name="connsiteX12" fmla="*/ 43672 w 83143"/>
                        <a:gd name="connsiteY12" fmla="*/ 16488 h 98707"/>
                        <a:gd name="connsiteX13" fmla="*/ 26451 w 83143"/>
                        <a:gd name="connsiteY13" fmla="*/ 24108 h 98707"/>
                        <a:gd name="connsiteX14" fmla="*/ 19841 w 83143"/>
                        <a:gd name="connsiteY14" fmla="*/ 48787 h 98707"/>
                        <a:gd name="connsiteX15" fmla="*/ 26356 w 83143"/>
                        <a:gd name="connsiteY15" fmla="*/ 74571 h 98707"/>
                        <a:gd name="connsiteX16" fmla="*/ 43282 w 83143"/>
                        <a:gd name="connsiteY16" fmla="*/ 82258 h 98707"/>
                        <a:gd name="connsiteX17" fmla="*/ 56502 w 83143"/>
                        <a:gd name="connsiteY17" fmla="*/ 77372 h 98707"/>
                        <a:gd name="connsiteX18" fmla="*/ 64456 w 83143"/>
                        <a:gd name="connsiteY18" fmla="*/ 61989 h 9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143" h="98707">
                          <a:moveTo>
                            <a:pt x="64456" y="61989"/>
                          </a:moveTo>
                          <a:lnTo>
                            <a:pt x="83144" y="67913"/>
                          </a:lnTo>
                          <a:cubicBezTo>
                            <a:pt x="80277" y="78334"/>
                            <a:pt x="75514" y="86068"/>
                            <a:pt x="68856" y="91126"/>
                          </a:cubicBezTo>
                          <a:cubicBezTo>
                            <a:pt x="62198" y="96183"/>
                            <a:pt x="53740" y="98708"/>
                            <a:pt x="43491" y="98708"/>
                          </a:cubicBezTo>
                          <a:cubicBezTo>
                            <a:pt x="30813" y="98708"/>
                            <a:pt x="20403" y="94374"/>
                            <a:pt x="12240" y="85715"/>
                          </a:cubicBezTo>
                          <a:cubicBezTo>
                            <a:pt x="4077" y="77057"/>
                            <a:pt x="0" y="65218"/>
                            <a:pt x="0" y="50197"/>
                          </a:cubicBezTo>
                          <a:cubicBezTo>
                            <a:pt x="0" y="34309"/>
                            <a:pt x="4105" y="21974"/>
                            <a:pt x="12306" y="13183"/>
                          </a:cubicBezTo>
                          <a:cubicBezTo>
                            <a:pt x="20507" y="4391"/>
                            <a:pt x="31299" y="0"/>
                            <a:pt x="44663" y="0"/>
                          </a:cubicBezTo>
                          <a:cubicBezTo>
                            <a:pt x="56340" y="0"/>
                            <a:pt x="65827" y="3448"/>
                            <a:pt x="73114" y="10354"/>
                          </a:cubicBezTo>
                          <a:cubicBezTo>
                            <a:pt x="77457" y="14430"/>
                            <a:pt x="80705" y="20288"/>
                            <a:pt x="82877" y="27937"/>
                          </a:cubicBezTo>
                          <a:lnTo>
                            <a:pt x="63798" y="32499"/>
                          </a:lnTo>
                          <a:cubicBezTo>
                            <a:pt x="62665" y="27546"/>
                            <a:pt x="60312" y="23641"/>
                            <a:pt x="56731" y="20784"/>
                          </a:cubicBezTo>
                          <a:cubicBezTo>
                            <a:pt x="53150" y="17926"/>
                            <a:pt x="48797" y="16488"/>
                            <a:pt x="43672" y="16488"/>
                          </a:cubicBezTo>
                          <a:cubicBezTo>
                            <a:pt x="36595" y="16488"/>
                            <a:pt x="30851" y="19031"/>
                            <a:pt x="26451" y="24108"/>
                          </a:cubicBezTo>
                          <a:cubicBezTo>
                            <a:pt x="22050" y="29185"/>
                            <a:pt x="19841" y="37414"/>
                            <a:pt x="19841" y="48787"/>
                          </a:cubicBezTo>
                          <a:cubicBezTo>
                            <a:pt x="19841" y="60855"/>
                            <a:pt x="22012" y="69447"/>
                            <a:pt x="26356" y="74571"/>
                          </a:cubicBezTo>
                          <a:cubicBezTo>
                            <a:pt x="30699" y="79696"/>
                            <a:pt x="36338" y="82258"/>
                            <a:pt x="43282" y="82258"/>
                          </a:cubicBezTo>
                          <a:cubicBezTo>
                            <a:pt x="48406" y="82258"/>
                            <a:pt x="52807" y="80629"/>
                            <a:pt x="56502" y="77372"/>
                          </a:cubicBezTo>
                          <a:cubicBezTo>
                            <a:pt x="60198" y="74114"/>
                            <a:pt x="62855" y="68980"/>
                            <a:pt x="64456" y="61989"/>
                          </a:cubicBezTo>
                          <a:close/>
                        </a:path>
                      </a:pathLst>
                    </a:custGeom>
                    <a:solidFill>
                      <a:srgbClr val="000000"/>
                    </a:solid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D8DAB0A-06F3-CB37-C8B7-53BB3EFD1445}"/>
                        </a:ext>
                      </a:extLst>
                    </p:cNvPr>
                    <p:cNvSpPr/>
                    <p:nvPr/>
                  </p:nvSpPr>
                  <p:spPr>
                    <a:xfrm>
                      <a:off x="8041024" y="2430980"/>
                      <a:ext cx="64614" cy="72275"/>
                    </a:xfrm>
                    <a:custGeom>
                      <a:avLst/>
                      <a:gdLst>
                        <a:gd name="connsiteX0" fmla="*/ 45396 w 64614"/>
                        <a:gd name="connsiteY0" fmla="*/ 48711 h 72275"/>
                        <a:gd name="connsiteX1" fmla="*/ 63627 w 64614"/>
                        <a:gd name="connsiteY1" fmla="*/ 51768 h 72275"/>
                        <a:gd name="connsiteX2" fmla="*/ 52521 w 64614"/>
                        <a:gd name="connsiteY2" fmla="*/ 67037 h 72275"/>
                        <a:gd name="connsiteX3" fmla="*/ 33538 w 64614"/>
                        <a:gd name="connsiteY3" fmla="*/ 72276 h 72275"/>
                        <a:gd name="connsiteX4" fmla="*/ 6839 w 64614"/>
                        <a:gd name="connsiteY4" fmla="*/ 60493 h 72275"/>
                        <a:gd name="connsiteX5" fmla="*/ 0 w 64614"/>
                        <a:gd name="connsiteY5" fmla="*/ 36662 h 72275"/>
                        <a:gd name="connsiteX6" fmla="*/ 8982 w 64614"/>
                        <a:gd name="connsiteY6" fmla="*/ 9735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8 w 64614"/>
                        <a:gd name="connsiteY13" fmla="*/ 56264 h 72275"/>
                        <a:gd name="connsiteX14" fmla="*/ 45396 w 64614"/>
                        <a:gd name="connsiteY14" fmla="*/ 48711 h 72275"/>
                        <a:gd name="connsiteX15" fmla="*/ 46434 w 64614"/>
                        <a:gd name="connsiteY15" fmla="*/ 30213 h 72275"/>
                        <a:gd name="connsiteX16" fmla="*/ 42329 w 64614"/>
                        <a:gd name="connsiteY16" fmla="*/ 18136 h 72275"/>
                        <a:gd name="connsiteX17" fmla="*/ 32823 w 64614"/>
                        <a:gd name="connsiteY17" fmla="*/ 14002 h 72275"/>
                        <a:gd name="connsiteX18" fmla="*/ 22927 w 64614"/>
                        <a:gd name="connsiteY18" fmla="*/ 18364 h 72275"/>
                        <a:gd name="connsiteX19" fmla="*/ 19088 w 64614"/>
                        <a:gd name="connsiteY19" fmla="*/ 30213 h 72275"/>
                        <a:gd name="connsiteX20" fmla="*/ 46434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96" y="48711"/>
                          </a:moveTo>
                          <a:lnTo>
                            <a:pt x="63627" y="51768"/>
                          </a:lnTo>
                          <a:cubicBezTo>
                            <a:pt x="61284" y="58455"/>
                            <a:pt x="57579" y="63541"/>
                            <a:pt x="52521" y="67037"/>
                          </a:cubicBezTo>
                          <a:cubicBezTo>
                            <a:pt x="47463" y="70533"/>
                            <a:pt x="41138" y="72276"/>
                            <a:pt x="33538" y="72276"/>
                          </a:cubicBezTo>
                          <a:cubicBezTo>
                            <a:pt x="21517" y="72276"/>
                            <a:pt x="12611" y="68342"/>
                            <a:pt x="6839" y="60493"/>
                          </a:cubicBezTo>
                          <a:cubicBezTo>
                            <a:pt x="2276" y="54197"/>
                            <a:pt x="0" y="46253"/>
                            <a:pt x="0" y="36662"/>
                          </a:cubicBezTo>
                          <a:cubicBezTo>
                            <a:pt x="0" y="25203"/>
                            <a:pt x="2991" y="16221"/>
                            <a:pt x="8982" y="9735"/>
                          </a:cubicBezTo>
                          <a:cubicBezTo>
                            <a:pt x="14973" y="3248"/>
                            <a:pt x="22546" y="0"/>
                            <a:pt x="31709" y="0"/>
                          </a:cubicBezTo>
                          <a:cubicBezTo>
                            <a:pt x="41996" y="0"/>
                            <a:pt x="50111" y="3391"/>
                            <a:pt x="56064" y="10192"/>
                          </a:cubicBezTo>
                          <a:cubicBezTo>
                            <a:pt x="62017" y="16993"/>
                            <a:pt x="64856" y="27394"/>
                            <a:pt x="64599" y="41415"/>
                          </a:cubicBezTo>
                          <a:lnTo>
                            <a:pt x="18755" y="41415"/>
                          </a:lnTo>
                          <a:cubicBezTo>
                            <a:pt x="18888" y="46844"/>
                            <a:pt x="20355" y="51064"/>
                            <a:pt x="23184" y="54083"/>
                          </a:cubicBezTo>
                          <a:cubicBezTo>
                            <a:pt x="26013" y="57102"/>
                            <a:pt x="29528" y="58607"/>
                            <a:pt x="33728" y="58607"/>
                          </a:cubicBezTo>
                          <a:cubicBezTo>
                            <a:pt x="36595" y="58607"/>
                            <a:pt x="39005" y="57826"/>
                            <a:pt x="40958" y="56264"/>
                          </a:cubicBezTo>
                          <a:cubicBezTo>
                            <a:pt x="42910" y="54702"/>
                            <a:pt x="44396" y="52187"/>
                            <a:pt x="45396" y="48711"/>
                          </a:cubicBezTo>
                          <a:close/>
                          <a:moveTo>
                            <a:pt x="46434" y="30213"/>
                          </a:moveTo>
                          <a:cubicBezTo>
                            <a:pt x="46301" y="24917"/>
                            <a:pt x="44939" y="20888"/>
                            <a:pt x="42329" y="18136"/>
                          </a:cubicBezTo>
                          <a:cubicBezTo>
                            <a:pt x="39719" y="15383"/>
                            <a:pt x="36557" y="14002"/>
                            <a:pt x="32823" y="14002"/>
                          </a:cubicBezTo>
                          <a:cubicBezTo>
                            <a:pt x="28832" y="14002"/>
                            <a:pt x="25527" y="15459"/>
                            <a:pt x="22927" y="18364"/>
                          </a:cubicBezTo>
                          <a:cubicBezTo>
                            <a:pt x="20326" y="21269"/>
                            <a:pt x="19041" y="25222"/>
                            <a:pt x="19088" y="30213"/>
                          </a:cubicBezTo>
                          <a:lnTo>
                            <a:pt x="46434" y="30213"/>
                          </a:lnTo>
                          <a:close/>
                        </a:path>
                      </a:pathLst>
                    </a:custGeom>
                    <a:solidFill>
                      <a:srgbClr val="000000"/>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D5DD2049-7CB7-1955-E6F6-61CF7E352DED}"/>
                        </a:ext>
                      </a:extLst>
                    </p:cNvPr>
                    <p:cNvSpPr/>
                    <p:nvPr/>
                  </p:nvSpPr>
                  <p:spPr>
                    <a:xfrm>
                      <a:off x="8120395" y="2430980"/>
                      <a:ext cx="63036" cy="70713"/>
                    </a:xfrm>
                    <a:custGeom>
                      <a:avLst/>
                      <a:gdLst>
                        <a:gd name="connsiteX0" fmla="*/ 63036 w 63036"/>
                        <a:gd name="connsiteY0" fmla="*/ 70714 h 70713"/>
                        <a:gd name="connsiteX1" fmla="*/ 44739 w 63036"/>
                        <a:gd name="connsiteY1" fmla="*/ 70714 h 70713"/>
                        <a:gd name="connsiteX2" fmla="*/ 44739 w 63036"/>
                        <a:gd name="connsiteY2" fmla="*/ 35423 h 70713"/>
                        <a:gd name="connsiteX3" fmla="*/ 43567 w 63036"/>
                        <a:gd name="connsiteY3" fmla="*/ 20936 h 70713"/>
                        <a:gd name="connsiteX4" fmla="*/ 39757 w 63036"/>
                        <a:gd name="connsiteY4" fmla="*/ 15821 h 70713"/>
                        <a:gd name="connsiteX5" fmla="*/ 33404 w 63036"/>
                        <a:gd name="connsiteY5" fmla="*/ 14002 h 70713"/>
                        <a:gd name="connsiteX6" fmla="*/ 24870 w 63036"/>
                        <a:gd name="connsiteY6" fmla="*/ 16602 h 70713"/>
                        <a:gd name="connsiteX7" fmla="*/ 19698 w 63036"/>
                        <a:gd name="connsiteY7" fmla="*/ 23508 h 70713"/>
                        <a:gd name="connsiteX8" fmla="*/ 18297 w 63036"/>
                        <a:gd name="connsiteY8" fmla="*/ 39395 h 70713"/>
                        <a:gd name="connsiteX9" fmla="*/ 18297 w 63036"/>
                        <a:gd name="connsiteY9" fmla="*/ 70714 h 70713"/>
                        <a:gd name="connsiteX10" fmla="*/ 0 w 63036"/>
                        <a:gd name="connsiteY10" fmla="*/ 70714 h 70713"/>
                        <a:gd name="connsiteX11" fmla="*/ 0 w 63036"/>
                        <a:gd name="connsiteY11" fmla="*/ 1562 h 70713"/>
                        <a:gd name="connsiteX12" fmla="*/ 16993 w 63036"/>
                        <a:gd name="connsiteY12" fmla="*/ 1562 h 70713"/>
                        <a:gd name="connsiteX13" fmla="*/ 16993 w 63036"/>
                        <a:gd name="connsiteY13" fmla="*/ 11716 h 70713"/>
                        <a:gd name="connsiteX14" fmla="*/ 39786 w 63036"/>
                        <a:gd name="connsiteY14" fmla="*/ 0 h 70713"/>
                        <a:gd name="connsiteX15" fmla="*/ 50854 w 63036"/>
                        <a:gd name="connsiteY15" fmla="*/ 2181 h 70713"/>
                        <a:gd name="connsiteX16" fmla="*/ 58436 w 63036"/>
                        <a:gd name="connsiteY16" fmla="*/ 7744 h 70713"/>
                        <a:gd name="connsiteX17" fmla="*/ 62017 w 63036"/>
                        <a:gd name="connsiteY17" fmla="*/ 15431 h 70713"/>
                        <a:gd name="connsiteX18" fmla="*/ 63027 w 63036"/>
                        <a:gd name="connsiteY18" fmla="*/ 27737 h 70713"/>
                        <a:gd name="connsiteX19" fmla="*/ 63027 w 6303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36" h="70713">
                          <a:moveTo>
                            <a:pt x="63036" y="70714"/>
                          </a:moveTo>
                          <a:lnTo>
                            <a:pt x="44739" y="70714"/>
                          </a:lnTo>
                          <a:lnTo>
                            <a:pt x="44739" y="35423"/>
                          </a:lnTo>
                          <a:cubicBezTo>
                            <a:pt x="44739" y="27956"/>
                            <a:pt x="44348" y="23127"/>
                            <a:pt x="43567" y="20936"/>
                          </a:cubicBezTo>
                          <a:cubicBezTo>
                            <a:pt x="42786" y="18745"/>
                            <a:pt x="41519" y="17040"/>
                            <a:pt x="39757" y="15821"/>
                          </a:cubicBezTo>
                          <a:cubicBezTo>
                            <a:pt x="37995" y="14602"/>
                            <a:pt x="35881" y="14002"/>
                            <a:pt x="33404" y="14002"/>
                          </a:cubicBezTo>
                          <a:cubicBezTo>
                            <a:pt x="30232" y="14002"/>
                            <a:pt x="27394" y="14869"/>
                            <a:pt x="24870" y="16602"/>
                          </a:cubicBezTo>
                          <a:cubicBezTo>
                            <a:pt x="22346" y="18336"/>
                            <a:pt x="20631" y="20641"/>
                            <a:pt x="19698" y="23508"/>
                          </a:cubicBezTo>
                          <a:cubicBezTo>
                            <a:pt x="18764" y="26375"/>
                            <a:pt x="18297" y="31671"/>
                            <a:pt x="18297" y="39395"/>
                          </a:cubicBezTo>
                          <a:lnTo>
                            <a:pt x="18297" y="70714"/>
                          </a:lnTo>
                          <a:lnTo>
                            <a:pt x="0" y="70714"/>
                          </a:lnTo>
                          <a:lnTo>
                            <a:pt x="0" y="1562"/>
                          </a:lnTo>
                          <a:lnTo>
                            <a:pt x="16993" y="1562"/>
                          </a:lnTo>
                          <a:lnTo>
                            <a:pt x="16993" y="11716"/>
                          </a:lnTo>
                          <a:cubicBezTo>
                            <a:pt x="23022" y="3905"/>
                            <a:pt x="30623" y="0"/>
                            <a:pt x="39786" y="0"/>
                          </a:cubicBezTo>
                          <a:cubicBezTo>
                            <a:pt x="43825" y="0"/>
                            <a:pt x="47511" y="724"/>
                            <a:pt x="50854" y="2181"/>
                          </a:cubicBezTo>
                          <a:cubicBezTo>
                            <a:pt x="54197" y="3639"/>
                            <a:pt x="56721" y="5496"/>
                            <a:pt x="58436" y="7744"/>
                          </a:cubicBezTo>
                          <a:cubicBezTo>
                            <a:pt x="60150" y="9992"/>
                            <a:pt x="61341" y="12563"/>
                            <a:pt x="62017" y="15431"/>
                          </a:cubicBezTo>
                          <a:cubicBezTo>
                            <a:pt x="62694" y="18298"/>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CB292BC-AF72-D9EB-C5DD-C54DF89AD851}"/>
                        </a:ext>
                      </a:extLst>
                    </p:cNvPr>
                    <p:cNvSpPr/>
                    <p:nvPr/>
                  </p:nvSpPr>
                  <p:spPr>
                    <a:xfrm>
                      <a:off x="8194424" y="2408139"/>
                      <a:ext cx="40776" cy="95126"/>
                    </a:xfrm>
                    <a:custGeom>
                      <a:avLst/>
                      <a:gdLst>
                        <a:gd name="connsiteX0" fmla="*/ 39281 w 40776"/>
                        <a:gd name="connsiteY0" fmla="*/ 24413 h 95126"/>
                        <a:gd name="connsiteX1" fmla="*/ 39281 w 40776"/>
                        <a:gd name="connsiteY1" fmla="*/ 38995 h 95126"/>
                        <a:gd name="connsiteX2" fmla="*/ 26775 w 40776"/>
                        <a:gd name="connsiteY2" fmla="*/ 38995 h 95126"/>
                        <a:gd name="connsiteX3" fmla="*/ 26775 w 40776"/>
                        <a:gd name="connsiteY3" fmla="*/ 66866 h 95126"/>
                        <a:gd name="connsiteX4" fmla="*/ 27137 w 40776"/>
                        <a:gd name="connsiteY4" fmla="*/ 76733 h 95126"/>
                        <a:gd name="connsiteX5" fmla="*/ 28765 w 40776"/>
                        <a:gd name="connsiteY5" fmla="*/ 79048 h 95126"/>
                        <a:gd name="connsiteX6" fmla="*/ 31861 w 40776"/>
                        <a:gd name="connsiteY6" fmla="*/ 79962 h 95126"/>
                        <a:gd name="connsiteX7" fmla="*/ 39214 w 40776"/>
                        <a:gd name="connsiteY7" fmla="*/ 78200 h 95126"/>
                        <a:gd name="connsiteX8" fmla="*/ 40776 w 40776"/>
                        <a:gd name="connsiteY8" fmla="*/ 92393 h 95126"/>
                        <a:gd name="connsiteX9" fmla="*/ 26318 w 40776"/>
                        <a:gd name="connsiteY9" fmla="*/ 95126 h 95126"/>
                        <a:gd name="connsiteX10" fmla="*/ 17393 w 40776"/>
                        <a:gd name="connsiteY10" fmla="*/ 93469 h 95126"/>
                        <a:gd name="connsiteX11" fmla="*/ 1156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3 h 95126"/>
                        <a:gd name="connsiteX17" fmla="*/ 8401 w 40776"/>
                        <a:gd name="connsiteY17" fmla="*/ 24413 h 95126"/>
                        <a:gd name="connsiteX18" fmla="*/ 8401 w 40776"/>
                        <a:gd name="connsiteY18" fmla="*/ 10678 h 95126"/>
                        <a:gd name="connsiteX19" fmla="*/ 26765 w 40776"/>
                        <a:gd name="connsiteY19" fmla="*/ 0 h 95126"/>
                        <a:gd name="connsiteX20" fmla="*/ 26765 w 40776"/>
                        <a:gd name="connsiteY20" fmla="*/ 24413 h 95126"/>
                        <a:gd name="connsiteX21" fmla="*/ 39281 w 40776"/>
                        <a:gd name="connsiteY21" fmla="*/ 24413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81" y="24413"/>
                          </a:moveTo>
                          <a:lnTo>
                            <a:pt x="39281" y="38995"/>
                          </a:lnTo>
                          <a:lnTo>
                            <a:pt x="26775" y="38995"/>
                          </a:lnTo>
                          <a:lnTo>
                            <a:pt x="26775" y="66866"/>
                          </a:lnTo>
                          <a:cubicBezTo>
                            <a:pt x="26775" y="72504"/>
                            <a:pt x="26899" y="75800"/>
                            <a:pt x="27137" y="76733"/>
                          </a:cubicBezTo>
                          <a:cubicBezTo>
                            <a:pt x="27375" y="77667"/>
                            <a:pt x="27918" y="78438"/>
                            <a:pt x="28765" y="79048"/>
                          </a:cubicBezTo>
                          <a:cubicBezTo>
                            <a:pt x="29613" y="79658"/>
                            <a:pt x="30642" y="79962"/>
                            <a:pt x="31861" y="79962"/>
                          </a:cubicBezTo>
                          <a:cubicBezTo>
                            <a:pt x="33557" y="79962"/>
                            <a:pt x="36004" y="79372"/>
                            <a:pt x="39214" y="78200"/>
                          </a:cubicBezTo>
                          <a:lnTo>
                            <a:pt x="40776" y="92393"/>
                          </a:lnTo>
                          <a:cubicBezTo>
                            <a:pt x="36519" y="94212"/>
                            <a:pt x="31699" y="95126"/>
                            <a:pt x="26318" y="95126"/>
                          </a:cubicBezTo>
                          <a:cubicBezTo>
                            <a:pt x="23022" y="95126"/>
                            <a:pt x="20040" y="94574"/>
                            <a:pt x="17393" y="93469"/>
                          </a:cubicBezTo>
                          <a:cubicBezTo>
                            <a:pt x="14745" y="92364"/>
                            <a:pt x="12802" y="90926"/>
                            <a:pt x="11563" y="89173"/>
                          </a:cubicBezTo>
                          <a:cubicBezTo>
                            <a:pt x="10325" y="87420"/>
                            <a:pt x="9468" y="85039"/>
                            <a:pt x="8992" y="82039"/>
                          </a:cubicBezTo>
                          <a:cubicBezTo>
                            <a:pt x="8601" y="79915"/>
                            <a:pt x="8401" y="75619"/>
                            <a:pt x="8401" y="69142"/>
                          </a:cubicBezTo>
                          <a:lnTo>
                            <a:pt x="8401" y="38995"/>
                          </a:lnTo>
                          <a:lnTo>
                            <a:pt x="0" y="38995"/>
                          </a:lnTo>
                          <a:lnTo>
                            <a:pt x="0" y="24413"/>
                          </a:lnTo>
                          <a:lnTo>
                            <a:pt x="8401" y="24413"/>
                          </a:lnTo>
                          <a:lnTo>
                            <a:pt x="8401" y="10678"/>
                          </a:lnTo>
                          <a:lnTo>
                            <a:pt x="26765" y="0"/>
                          </a:lnTo>
                          <a:lnTo>
                            <a:pt x="26765" y="24413"/>
                          </a:lnTo>
                          <a:lnTo>
                            <a:pt x="39281" y="24413"/>
                          </a:lnTo>
                          <a:close/>
                        </a:path>
                      </a:pathLst>
                    </a:custGeom>
                    <a:solidFill>
                      <a:srgbClr val="000000"/>
                    </a:solid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E6A7710A-996D-D710-BFC6-67A6579E7022}"/>
                        </a:ext>
                      </a:extLst>
                    </p:cNvPr>
                    <p:cNvSpPr/>
                    <p:nvPr/>
                  </p:nvSpPr>
                  <p:spPr>
                    <a:xfrm>
                      <a:off x="8245621" y="2430980"/>
                      <a:ext cx="44805" cy="70713"/>
                    </a:xfrm>
                    <a:custGeom>
                      <a:avLst/>
                      <a:gdLst>
                        <a:gd name="connsiteX0" fmla="*/ 18297 w 44805"/>
                        <a:gd name="connsiteY0" fmla="*/ 70714 h 70713"/>
                        <a:gd name="connsiteX1" fmla="*/ 0 w 44805"/>
                        <a:gd name="connsiteY1" fmla="*/ 70714 h 70713"/>
                        <a:gd name="connsiteX2" fmla="*/ 0 w 44805"/>
                        <a:gd name="connsiteY2" fmla="*/ 1562 h 70713"/>
                        <a:gd name="connsiteX3" fmla="*/ 16993 w 44805"/>
                        <a:gd name="connsiteY3" fmla="*/ 1562 h 70713"/>
                        <a:gd name="connsiteX4" fmla="*/ 16993 w 44805"/>
                        <a:gd name="connsiteY4" fmla="*/ 11392 h 70713"/>
                        <a:gd name="connsiteX5" fmla="*/ 24841 w 44805"/>
                        <a:gd name="connsiteY5" fmla="*/ 2210 h 70713"/>
                        <a:gd name="connsiteX6" fmla="*/ 32756 w 44805"/>
                        <a:gd name="connsiteY6" fmla="*/ 0 h 70713"/>
                        <a:gd name="connsiteX7" fmla="*/ 44806 w 44805"/>
                        <a:gd name="connsiteY7" fmla="*/ 3448 h 70713"/>
                        <a:gd name="connsiteX8" fmla="*/ 39138 w 44805"/>
                        <a:gd name="connsiteY8" fmla="*/ 19402 h 70713"/>
                        <a:gd name="connsiteX9" fmla="*/ 30547 w 44805"/>
                        <a:gd name="connsiteY9" fmla="*/ 16412 h 70713"/>
                        <a:gd name="connsiteX10" fmla="*/ 24032 w 44805"/>
                        <a:gd name="connsiteY10" fmla="*/ 18526 h 70713"/>
                        <a:gd name="connsiteX11" fmla="*/ 19831 w 44805"/>
                        <a:gd name="connsiteY11" fmla="*/ 26175 h 70713"/>
                        <a:gd name="connsiteX12" fmla="*/ 18297 w 44805"/>
                        <a:gd name="connsiteY12" fmla="*/ 49359 h 70713"/>
                        <a:gd name="connsiteX13" fmla="*/ 18297 w 44805"/>
                        <a:gd name="connsiteY13"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5" h="70713">
                          <a:moveTo>
                            <a:pt x="18297" y="70714"/>
                          </a:moveTo>
                          <a:lnTo>
                            <a:pt x="0" y="70714"/>
                          </a:lnTo>
                          <a:lnTo>
                            <a:pt x="0" y="1562"/>
                          </a:lnTo>
                          <a:lnTo>
                            <a:pt x="16993" y="1562"/>
                          </a:lnTo>
                          <a:lnTo>
                            <a:pt x="16993" y="11392"/>
                          </a:lnTo>
                          <a:cubicBezTo>
                            <a:pt x="19898" y="6744"/>
                            <a:pt x="22517" y="3686"/>
                            <a:pt x="24841" y="2210"/>
                          </a:cubicBezTo>
                          <a:cubicBezTo>
                            <a:pt x="27165" y="733"/>
                            <a:pt x="29804" y="0"/>
                            <a:pt x="32756" y="0"/>
                          </a:cubicBezTo>
                          <a:cubicBezTo>
                            <a:pt x="36928" y="0"/>
                            <a:pt x="40938" y="1153"/>
                            <a:pt x="44806" y="3448"/>
                          </a:cubicBezTo>
                          <a:lnTo>
                            <a:pt x="39138" y="19402"/>
                          </a:lnTo>
                          <a:cubicBezTo>
                            <a:pt x="36052" y="17412"/>
                            <a:pt x="33185" y="16412"/>
                            <a:pt x="30547" y="16412"/>
                          </a:cubicBezTo>
                          <a:cubicBezTo>
                            <a:pt x="27984" y="16412"/>
                            <a:pt x="25813" y="17116"/>
                            <a:pt x="24032" y="18526"/>
                          </a:cubicBezTo>
                          <a:cubicBezTo>
                            <a:pt x="22250" y="19936"/>
                            <a:pt x="20850" y="22489"/>
                            <a:pt x="19831" y="26175"/>
                          </a:cubicBezTo>
                          <a:cubicBezTo>
                            <a:pt x="18812" y="29861"/>
                            <a:pt x="18297" y="37595"/>
                            <a:pt x="18297" y="49359"/>
                          </a:cubicBezTo>
                          <a:lnTo>
                            <a:pt x="18297" y="70714"/>
                          </a:lnTo>
                          <a:close/>
                        </a:path>
                      </a:pathLst>
                    </a:custGeom>
                    <a:solidFill>
                      <a:srgbClr val="000000"/>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374EA79-5A5A-922E-A34F-BF591A133E7D}"/>
                        </a:ext>
                      </a:extLst>
                    </p:cNvPr>
                    <p:cNvSpPr/>
                    <p:nvPr/>
                  </p:nvSpPr>
                  <p:spPr>
                    <a:xfrm>
                      <a:off x="8293465" y="2430990"/>
                      <a:ext cx="64912" cy="72266"/>
                    </a:xfrm>
                    <a:custGeom>
                      <a:avLst/>
                      <a:gdLst>
                        <a:gd name="connsiteX0" fmla="*/ 18498 w 64912"/>
                        <a:gd name="connsiteY0" fmla="*/ 22660 h 72266"/>
                        <a:gd name="connsiteX1" fmla="*/ 1896 w 64912"/>
                        <a:gd name="connsiteY1" fmla="*/ 19669 h 72266"/>
                        <a:gd name="connsiteX2" fmla="*/ 11535 w 64912"/>
                        <a:gd name="connsiteY2" fmla="*/ 4820 h 72266"/>
                        <a:gd name="connsiteX3" fmla="*/ 31852 w 64912"/>
                        <a:gd name="connsiteY3" fmla="*/ 0 h 72266"/>
                        <a:gd name="connsiteX4" fmla="*/ 50082 w 64912"/>
                        <a:gd name="connsiteY4" fmla="*/ 2896 h 72266"/>
                        <a:gd name="connsiteX5" fmla="*/ 58512 w 64912"/>
                        <a:gd name="connsiteY5" fmla="*/ 10249 h 72266"/>
                        <a:gd name="connsiteX6" fmla="*/ 60950 w 64912"/>
                        <a:gd name="connsiteY6" fmla="*/ 26622 h 72266"/>
                        <a:gd name="connsiteX7" fmla="*/ 60750 w 64912"/>
                        <a:gd name="connsiteY7" fmla="*/ 47977 h 72266"/>
                        <a:gd name="connsiteX8" fmla="*/ 61627 w 64912"/>
                        <a:gd name="connsiteY8" fmla="*/ 61427 h 72266"/>
                        <a:gd name="connsiteX9" fmla="*/ 64913 w 64912"/>
                        <a:gd name="connsiteY9" fmla="*/ 70704 h 72266"/>
                        <a:gd name="connsiteX10" fmla="*/ 46815 w 64912"/>
                        <a:gd name="connsiteY10" fmla="*/ 70704 h 72266"/>
                        <a:gd name="connsiteX11" fmla="*/ 45053 w 64912"/>
                        <a:gd name="connsiteY11" fmla="*/ 65303 h 72266"/>
                        <a:gd name="connsiteX12" fmla="*/ 44406 w 64912"/>
                        <a:gd name="connsiteY12" fmla="*/ 63151 h 72266"/>
                        <a:gd name="connsiteX13" fmla="*/ 34376 w 64912"/>
                        <a:gd name="connsiteY13" fmla="*/ 69990 h 72266"/>
                        <a:gd name="connsiteX14" fmla="*/ 22984 w 64912"/>
                        <a:gd name="connsiteY14" fmla="*/ 72266 h 72266"/>
                        <a:gd name="connsiteX15" fmla="*/ 6153 w 64912"/>
                        <a:gd name="connsiteY15" fmla="*/ 66475 h 72266"/>
                        <a:gd name="connsiteX16" fmla="*/ 0 w 64912"/>
                        <a:gd name="connsiteY16" fmla="*/ 51826 h 72266"/>
                        <a:gd name="connsiteX17" fmla="*/ 2800 w 64912"/>
                        <a:gd name="connsiteY17" fmla="*/ 41377 h 72266"/>
                        <a:gd name="connsiteX18" fmla="*/ 10649 w 64912"/>
                        <a:gd name="connsiteY18" fmla="*/ 34347 h 72266"/>
                        <a:gd name="connsiteX19" fmla="*/ 25203 w 64912"/>
                        <a:gd name="connsiteY19" fmla="*/ 30080 h 72266"/>
                        <a:gd name="connsiteX20" fmla="*/ 42977 w 64912"/>
                        <a:gd name="connsiteY20" fmla="*/ 25584 h 72266"/>
                        <a:gd name="connsiteX21" fmla="*/ 42977 w 64912"/>
                        <a:gd name="connsiteY21" fmla="*/ 23765 h 72266"/>
                        <a:gd name="connsiteX22" fmla="*/ 40376 w 64912"/>
                        <a:gd name="connsiteY22" fmla="*/ 16240 h 72266"/>
                        <a:gd name="connsiteX23" fmla="*/ 30547 w 64912"/>
                        <a:gd name="connsiteY23" fmla="*/ 13992 h 72266"/>
                        <a:gd name="connsiteX24" fmla="*/ 22927 w 64912"/>
                        <a:gd name="connsiteY24" fmla="*/ 15916 h 72266"/>
                        <a:gd name="connsiteX25" fmla="*/ 18498 w 64912"/>
                        <a:gd name="connsiteY25" fmla="*/ 22660 h 72266"/>
                        <a:gd name="connsiteX26" fmla="*/ 42986 w 64912"/>
                        <a:gd name="connsiteY26" fmla="*/ 37500 h 72266"/>
                        <a:gd name="connsiteX27" fmla="*/ 31852 w 64912"/>
                        <a:gd name="connsiteY27" fmla="*/ 40300 h 72266"/>
                        <a:gd name="connsiteX28" fmla="*/ 21888 w 64912"/>
                        <a:gd name="connsiteY28" fmla="*/ 43491 h 72266"/>
                        <a:gd name="connsiteX29" fmla="*/ 18307 w 64912"/>
                        <a:gd name="connsiteY29" fmla="*/ 49940 h 72266"/>
                        <a:gd name="connsiteX30" fmla="*/ 21174 w 64912"/>
                        <a:gd name="connsiteY30" fmla="*/ 56579 h 72266"/>
                        <a:gd name="connsiteX31" fmla="*/ 28470 w 64912"/>
                        <a:gd name="connsiteY31" fmla="*/ 59379 h 72266"/>
                        <a:gd name="connsiteX32" fmla="*/ 37909 w 64912"/>
                        <a:gd name="connsiteY32" fmla="*/ 56121 h 72266"/>
                        <a:gd name="connsiteX33" fmla="*/ 42272 w 64912"/>
                        <a:gd name="connsiteY33" fmla="*/ 50063 h 72266"/>
                        <a:gd name="connsiteX34" fmla="*/ 42986 w 64912"/>
                        <a:gd name="connsiteY34" fmla="*/ 41138 h 72266"/>
                        <a:gd name="connsiteX35" fmla="*/ 42986 w 64912"/>
                        <a:gd name="connsiteY35" fmla="*/ 37500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12" h="72266">
                          <a:moveTo>
                            <a:pt x="18498" y="22660"/>
                          </a:moveTo>
                          <a:lnTo>
                            <a:pt x="1896" y="19669"/>
                          </a:lnTo>
                          <a:cubicBezTo>
                            <a:pt x="3762" y="12983"/>
                            <a:pt x="6972" y="8039"/>
                            <a:pt x="11535" y="4820"/>
                          </a:cubicBezTo>
                          <a:cubicBezTo>
                            <a:pt x="16097" y="1600"/>
                            <a:pt x="22860" y="0"/>
                            <a:pt x="31852" y="0"/>
                          </a:cubicBezTo>
                          <a:cubicBezTo>
                            <a:pt x="40015" y="0"/>
                            <a:pt x="46092" y="972"/>
                            <a:pt x="50082" y="2896"/>
                          </a:cubicBezTo>
                          <a:cubicBezTo>
                            <a:pt x="54073" y="4820"/>
                            <a:pt x="56883" y="7277"/>
                            <a:pt x="58512" y="10249"/>
                          </a:cubicBezTo>
                          <a:cubicBezTo>
                            <a:pt x="60141" y="13221"/>
                            <a:pt x="60950" y="18679"/>
                            <a:pt x="60950" y="26622"/>
                          </a:cubicBezTo>
                          <a:lnTo>
                            <a:pt x="60750" y="47977"/>
                          </a:lnTo>
                          <a:cubicBezTo>
                            <a:pt x="60750" y="54054"/>
                            <a:pt x="61046" y="58531"/>
                            <a:pt x="61627" y="61427"/>
                          </a:cubicBezTo>
                          <a:cubicBezTo>
                            <a:pt x="62208" y="64322"/>
                            <a:pt x="63313" y="67408"/>
                            <a:pt x="64913" y="70704"/>
                          </a:cubicBezTo>
                          <a:lnTo>
                            <a:pt x="46815" y="70704"/>
                          </a:lnTo>
                          <a:cubicBezTo>
                            <a:pt x="46339" y="69494"/>
                            <a:pt x="45749" y="67685"/>
                            <a:pt x="45053" y="65303"/>
                          </a:cubicBezTo>
                          <a:cubicBezTo>
                            <a:pt x="44748" y="64218"/>
                            <a:pt x="44529" y="63503"/>
                            <a:pt x="44406" y="63151"/>
                          </a:cubicBezTo>
                          <a:cubicBezTo>
                            <a:pt x="41281" y="66189"/>
                            <a:pt x="37938" y="68466"/>
                            <a:pt x="34376" y="69990"/>
                          </a:cubicBezTo>
                          <a:cubicBezTo>
                            <a:pt x="30813" y="71514"/>
                            <a:pt x="27022" y="72266"/>
                            <a:pt x="22984" y="72266"/>
                          </a:cubicBezTo>
                          <a:cubicBezTo>
                            <a:pt x="15859" y="72266"/>
                            <a:pt x="10258" y="70333"/>
                            <a:pt x="6153" y="66475"/>
                          </a:cubicBezTo>
                          <a:cubicBezTo>
                            <a:pt x="2048" y="62617"/>
                            <a:pt x="0" y="57731"/>
                            <a:pt x="0" y="51826"/>
                          </a:cubicBezTo>
                          <a:cubicBezTo>
                            <a:pt x="0" y="47920"/>
                            <a:pt x="933" y="44434"/>
                            <a:pt x="2800" y="41377"/>
                          </a:cubicBezTo>
                          <a:cubicBezTo>
                            <a:pt x="4667" y="38319"/>
                            <a:pt x="7287" y="35976"/>
                            <a:pt x="10649" y="34347"/>
                          </a:cubicBezTo>
                          <a:cubicBezTo>
                            <a:pt x="14011" y="32718"/>
                            <a:pt x="18859" y="31299"/>
                            <a:pt x="25203" y="30080"/>
                          </a:cubicBezTo>
                          <a:cubicBezTo>
                            <a:pt x="33757" y="28480"/>
                            <a:pt x="39681" y="26975"/>
                            <a:pt x="42977" y="25584"/>
                          </a:cubicBezTo>
                          <a:lnTo>
                            <a:pt x="42977" y="23765"/>
                          </a:lnTo>
                          <a:cubicBezTo>
                            <a:pt x="42977" y="20250"/>
                            <a:pt x="42110" y="17745"/>
                            <a:pt x="40376" y="16240"/>
                          </a:cubicBezTo>
                          <a:cubicBezTo>
                            <a:pt x="38643" y="14735"/>
                            <a:pt x="35366" y="13992"/>
                            <a:pt x="30547" y="13992"/>
                          </a:cubicBezTo>
                          <a:cubicBezTo>
                            <a:pt x="27289" y="13992"/>
                            <a:pt x="24755" y="14630"/>
                            <a:pt x="22927" y="15916"/>
                          </a:cubicBezTo>
                          <a:cubicBezTo>
                            <a:pt x="21098" y="17202"/>
                            <a:pt x="19631" y="19441"/>
                            <a:pt x="18498" y="22660"/>
                          </a:cubicBezTo>
                          <a:close/>
                          <a:moveTo>
                            <a:pt x="42986" y="37500"/>
                          </a:moveTo>
                          <a:cubicBezTo>
                            <a:pt x="40643" y="38281"/>
                            <a:pt x="36928" y="39214"/>
                            <a:pt x="31852" y="40300"/>
                          </a:cubicBezTo>
                          <a:cubicBezTo>
                            <a:pt x="26775" y="41386"/>
                            <a:pt x="23451" y="42453"/>
                            <a:pt x="21888" y="43491"/>
                          </a:cubicBezTo>
                          <a:cubicBezTo>
                            <a:pt x="19507" y="45187"/>
                            <a:pt x="18307" y="47330"/>
                            <a:pt x="18307" y="49940"/>
                          </a:cubicBezTo>
                          <a:cubicBezTo>
                            <a:pt x="18307" y="52502"/>
                            <a:pt x="19260" y="54712"/>
                            <a:pt x="21174" y="56579"/>
                          </a:cubicBezTo>
                          <a:cubicBezTo>
                            <a:pt x="23089" y="58445"/>
                            <a:pt x="25517" y="59379"/>
                            <a:pt x="28470" y="59379"/>
                          </a:cubicBezTo>
                          <a:cubicBezTo>
                            <a:pt x="31766" y="59379"/>
                            <a:pt x="34919" y="58293"/>
                            <a:pt x="37909" y="56121"/>
                          </a:cubicBezTo>
                          <a:cubicBezTo>
                            <a:pt x="40119" y="54473"/>
                            <a:pt x="41577" y="52454"/>
                            <a:pt x="42272" y="50063"/>
                          </a:cubicBezTo>
                          <a:cubicBezTo>
                            <a:pt x="42748" y="48501"/>
                            <a:pt x="42986" y="45530"/>
                            <a:pt x="42986" y="41138"/>
                          </a:cubicBezTo>
                          <a:lnTo>
                            <a:pt x="42986" y="37500"/>
                          </a:lnTo>
                          <a:close/>
                        </a:path>
                      </a:pathLst>
                    </a:custGeom>
                    <a:solidFill>
                      <a:srgbClr val="000000"/>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54F7C02B-BFEA-E3DF-2417-5EA0F8562529}"/>
                        </a:ext>
                      </a:extLst>
                    </p:cNvPr>
                    <p:cNvSpPr/>
                    <p:nvPr/>
                  </p:nvSpPr>
                  <p:spPr>
                    <a:xfrm>
                      <a:off x="8372455" y="2406244"/>
                      <a:ext cx="18297" cy="95450"/>
                    </a:xfrm>
                    <a:custGeom>
                      <a:avLst/>
                      <a:gdLst>
                        <a:gd name="connsiteX0" fmla="*/ 0 w 18297"/>
                        <a:gd name="connsiteY0" fmla="*/ 95450 h 95450"/>
                        <a:gd name="connsiteX1" fmla="*/ 0 w 18297"/>
                        <a:gd name="connsiteY1" fmla="*/ 0 h 95450"/>
                        <a:gd name="connsiteX2" fmla="*/ 18298 w 18297"/>
                        <a:gd name="connsiteY2" fmla="*/ 0 h 95450"/>
                        <a:gd name="connsiteX3" fmla="*/ 18298 w 18297"/>
                        <a:gd name="connsiteY3" fmla="*/ 95450 h 95450"/>
                        <a:gd name="connsiteX4" fmla="*/ 0 w 18297"/>
                        <a:gd name="connsiteY4" fmla="*/ 95450 h 95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7" h="95450">
                          <a:moveTo>
                            <a:pt x="0" y="95450"/>
                          </a:moveTo>
                          <a:lnTo>
                            <a:pt x="0" y="0"/>
                          </a:lnTo>
                          <a:lnTo>
                            <a:pt x="18298" y="0"/>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3925B44-9624-100D-1BFC-746FC1A02C69}"/>
                        </a:ext>
                      </a:extLst>
                    </p:cNvPr>
                    <p:cNvSpPr/>
                    <p:nvPr/>
                  </p:nvSpPr>
                  <p:spPr>
                    <a:xfrm>
                      <a:off x="8446684" y="2406244"/>
                      <a:ext cx="73113" cy="95459"/>
                    </a:xfrm>
                    <a:custGeom>
                      <a:avLst/>
                      <a:gdLst>
                        <a:gd name="connsiteX0" fmla="*/ 0 w 73113"/>
                        <a:gd name="connsiteY0" fmla="*/ 95450 h 95459"/>
                        <a:gd name="connsiteX1" fmla="*/ 0 w 73113"/>
                        <a:gd name="connsiteY1" fmla="*/ 0 h 95459"/>
                        <a:gd name="connsiteX2" fmla="*/ 30928 w 73113"/>
                        <a:gd name="connsiteY2" fmla="*/ 0 h 95459"/>
                        <a:gd name="connsiteX3" fmla="*/ 53845 w 73113"/>
                        <a:gd name="connsiteY3" fmla="*/ 1429 h 95459"/>
                        <a:gd name="connsiteX4" fmla="*/ 67580 w 73113"/>
                        <a:gd name="connsiteY4" fmla="*/ 10773 h 95459"/>
                        <a:gd name="connsiteX5" fmla="*/ 73114 w 73113"/>
                        <a:gd name="connsiteY5" fmla="*/ 29366 h 95459"/>
                        <a:gd name="connsiteX6" fmla="*/ 69923 w 73113"/>
                        <a:gd name="connsiteY6" fmla="*/ 44148 h 95459"/>
                        <a:gd name="connsiteX7" fmla="*/ 61817 w 73113"/>
                        <a:gd name="connsiteY7" fmla="*/ 53559 h 95459"/>
                        <a:gd name="connsiteX8" fmla="*/ 51825 w 73113"/>
                        <a:gd name="connsiteY8" fmla="*/ 58083 h 95459"/>
                        <a:gd name="connsiteX9" fmla="*/ 31833 w 73113"/>
                        <a:gd name="connsiteY9" fmla="*/ 59455 h 95459"/>
                        <a:gd name="connsiteX10" fmla="*/ 19269 w 73113"/>
                        <a:gd name="connsiteY10" fmla="*/ 59455 h 95459"/>
                        <a:gd name="connsiteX11" fmla="*/ 19269 w 73113"/>
                        <a:gd name="connsiteY11" fmla="*/ 95460 h 95459"/>
                        <a:gd name="connsiteX12" fmla="*/ 0 w 73113"/>
                        <a:gd name="connsiteY12" fmla="*/ 95460 h 95459"/>
                        <a:gd name="connsiteX13" fmla="*/ 19269 w 73113"/>
                        <a:gd name="connsiteY13" fmla="*/ 16145 h 95459"/>
                        <a:gd name="connsiteX14" fmla="*/ 19269 w 73113"/>
                        <a:gd name="connsiteY14" fmla="*/ 43234 h 95459"/>
                        <a:gd name="connsiteX15" fmla="*/ 29813 w 73113"/>
                        <a:gd name="connsiteY15" fmla="*/ 43234 h 95459"/>
                        <a:gd name="connsiteX16" fmla="*/ 45053 w 73113"/>
                        <a:gd name="connsiteY16" fmla="*/ 41739 h 95459"/>
                        <a:gd name="connsiteX17" fmla="*/ 51073 w 73113"/>
                        <a:gd name="connsiteY17" fmla="*/ 37052 h 95459"/>
                        <a:gd name="connsiteX18" fmla="*/ 53254 w 73113"/>
                        <a:gd name="connsiteY18" fmla="*/ 29632 h 95459"/>
                        <a:gd name="connsiteX19" fmla="*/ 50197 w 73113"/>
                        <a:gd name="connsiteY19" fmla="*/ 21041 h 95459"/>
                        <a:gd name="connsiteX20" fmla="*/ 42453 w 73113"/>
                        <a:gd name="connsiteY20" fmla="*/ 16812 h 95459"/>
                        <a:gd name="connsiteX21" fmla="*/ 28585 w 73113"/>
                        <a:gd name="connsiteY21" fmla="*/ 16164 h 95459"/>
                        <a:gd name="connsiteX22" fmla="*/ 19269 w 73113"/>
                        <a:gd name="connsiteY22" fmla="*/ 16164 h 9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3113" h="95459">
                          <a:moveTo>
                            <a:pt x="0" y="95450"/>
                          </a:moveTo>
                          <a:lnTo>
                            <a:pt x="0" y="0"/>
                          </a:lnTo>
                          <a:lnTo>
                            <a:pt x="30928" y="0"/>
                          </a:lnTo>
                          <a:cubicBezTo>
                            <a:pt x="42643" y="0"/>
                            <a:pt x="50292" y="476"/>
                            <a:pt x="53845" y="1429"/>
                          </a:cubicBezTo>
                          <a:cubicBezTo>
                            <a:pt x="59312" y="2858"/>
                            <a:pt x="63894" y="5982"/>
                            <a:pt x="67580" y="10773"/>
                          </a:cubicBezTo>
                          <a:cubicBezTo>
                            <a:pt x="71266" y="15564"/>
                            <a:pt x="73114" y="21765"/>
                            <a:pt x="73114" y="29366"/>
                          </a:cubicBezTo>
                          <a:cubicBezTo>
                            <a:pt x="73114" y="35223"/>
                            <a:pt x="72047" y="40148"/>
                            <a:pt x="69923" y="44148"/>
                          </a:cubicBezTo>
                          <a:cubicBezTo>
                            <a:pt x="67799" y="48149"/>
                            <a:pt x="65094" y="51283"/>
                            <a:pt x="61817" y="53559"/>
                          </a:cubicBezTo>
                          <a:cubicBezTo>
                            <a:pt x="58541" y="55836"/>
                            <a:pt x="55207" y="57341"/>
                            <a:pt x="51825" y="58083"/>
                          </a:cubicBezTo>
                          <a:cubicBezTo>
                            <a:pt x="47225" y="58998"/>
                            <a:pt x="40557" y="59455"/>
                            <a:pt x="31833" y="59455"/>
                          </a:cubicBezTo>
                          <a:lnTo>
                            <a:pt x="19269" y="59455"/>
                          </a:lnTo>
                          <a:lnTo>
                            <a:pt x="19269" y="95460"/>
                          </a:lnTo>
                          <a:lnTo>
                            <a:pt x="0" y="95460"/>
                          </a:lnTo>
                          <a:close/>
                          <a:moveTo>
                            <a:pt x="19269" y="16145"/>
                          </a:moveTo>
                          <a:lnTo>
                            <a:pt x="19269" y="43234"/>
                          </a:lnTo>
                          <a:lnTo>
                            <a:pt x="29813" y="43234"/>
                          </a:lnTo>
                          <a:cubicBezTo>
                            <a:pt x="37405" y="43234"/>
                            <a:pt x="42491" y="42739"/>
                            <a:pt x="45053" y="41739"/>
                          </a:cubicBezTo>
                          <a:cubicBezTo>
                            <a:pt x="47615" y="40738"/>
                            <a:pt x="49616" y="39176"/>
                            <a:pt x="51073" y="37052"/>
                          </a:cubicBezTo>
                          <a:cubicBezTo>
                            <a:pt x="52530" y="34928"/>
                            <a:pt x="53254" y="32452"/>
                            <a:pt x="53254" y="29632"/>
                          </a:cubicBezTo>
                          <a:cubicBezTo>
                            <a:pt x="53254" y="26156"/>
                            <a:pt x="52235" y="23289"/>
                            <a:pt x="50197" y="21041"/>
                          </a:cubicBezTo>
                          <a:cubicBezTo>
                            <a:pt x="48158" y="18793"/>
                            <a:pt x="45577" y="17374"/>
                            <a:pt x="42453" y="16812"/>
                          </a:cubicBezTo>
                          <a:cubicBezTo>
                            <a:pt x="40148" y="16383"/>
                            <a:pt x="35528" y="16164"/>
                            <a:pt x="28585" y="16164"/>
                          </a:cubicBezTo>
                          <a:lnTo>
                            <a:pt x="19269" y="16164"/>
                          </a:lnTo>
                          <a:close/>
                        </a:path>
                      </a:pathLst>
                    </a:custGeom>
                    <a:solidFill>
                      <a:srgbClr val="000000"/>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1CDB158-98A1-C4FF-5BA1-AC2F49961394}"/>
                        </a:ext>
                      </a:extLst>
                    </p:cNvPr>
                    <p:cNvSpPr/>
                    <p:nvPr/>
                  </p:nvSpPr>
                  <p:spPr>
                    <a:xfrm>
                      <a:off x="8534714" y="2430980"/>
                      <a:ext cx="44805" cy="70713"/>
                    </a:xfrm>
                    <a:custGeom>
                      <a:avLst/>
                      <a:gdLst>
                        <a:gd name="connsiteX0" fmla="*/ 18297 w 44805"/>
                        <a:gd name="connsiteY0" fmla="*/ 70714 h 70713"/>
                        <a:gd name="connsiteX1" fmla="*/ 0 w 44805"/>
                        <a:gd name="connsiteY1" fmla="*/ 70714 h 70713"/>
                        <a:gd name="connsiteX2" fmla="*/ 0 w 44805"/>
                        <a:gd name="connsiteY2" fmla="*/ 1562 h 70713"/>
                        <a:gd name="connsiteX3" fmla="*/ 16993 w 44805"/>
                        <a:gd name="connsiteY3" fmla="*/ 1562 h 70713"/>
                        <a:gd name="connsiteX4" fmla="*/ 16993 w 44805"/>
                        <a:gd name="connsiteY4" fmla="*/ 11392 h 70713"/>
                        <a:gd name="connsiteX5" fmla="*/ 24841 w 44805"/>
                        <a:gd name="connsiteY5" fmla="*/ 2210 h 70713"/>
                        <a:gd name="connsiteX6" fmla="*/ 32756 w 44805"/>
                        <a:gd name="connsiteY6" fmla="*/ 0 h 70713"/>
                        <a:gd name="connsiteX7" fmla="*/ 44806 w 44805"/>
                        <a:gd name="connsiteY7" fmla="*/ 3448 h 70713"/>
                        <a:gd name="connsiteX8" fmla="*/ 39138 w 44805"/>
                        <a:gd name="connsiteY8" fmla="*/ 19402 h 70713"/>
                        <a:gd name="connsiteX9" fmla="*/ 30547 w 44805"/>
                        <a:gd name="connsiteY9" fmla="*/ 16412 h 70713"/>
                        <a:gd name="connsiteX10" fmla="*/ 24032 w 44805"/>
                        <a:gd name="connsiteY10" fmla="*/ 18526 h 70713"/>
                        <a:gd name="connsiteX11" fmla="*/ 19831 w 44805"/>
                        <a:gd name="connsiteY11" fmla="*/ 26175 h 70713"/>
                        <a:gd name="connsiteX12" fmla="*/ 18297 w 44805"/>
                        <a:gd name="connsiteY12" fmla="*/ 49359 h 70713"/>
                        <a:gd name="connsiteX13" fmla="*/ 18297 w 44805"/>
                        <a:gd name="connsiteY13"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5" h="70713">
                          <a:moveTo>
                            <a:pt x="18297" y="70714"/>
                          </a:moveTo>
                          <a:lnTo>
                            <a:pt x="0" y="70714"/>
                          </a:lnTo>
                          <a:lnTo>
                            <a:pt x="0" y="1562"/>
                          </a:lnTo>
                          <a:lnTo>
                            <a:pt x="16993" y="1562"/>
                          </a:lnTo>
                          <a:lnTo>
                            <a:pt x="16993" y="11392"/>
                          </a:lnTo>
                          <a:cubicBezTo>
                            <a:pt x="19898" y="6744"/>
                            <a:pt x="22517" y="3686"/>
                            <a:pt x="24841" y="2210"/>
                          </a:cubicBezTo>
                          <a:cubicBezTo>
                            <a:pt x="27165" y="733"/>
                            <a:pt x="29804" y="0"/>
                            <a:pt x="32756" y="0"/>
                          </a:cubicBezTo>
                          <a:cubicBezTo>
                            <a:pt x="36928" y="0"/>
                            <a:pt x="40938" y="1153"/>
                            <a:pt x="44806" y="3448"/>
                          </a:cubicBezTo>
                          <a:lnTo>
                            <a:pt x="39138" y="19402"/>
                          </a:lnTo>
                          <a:cubicBezTo>
                            <a:pt x="36052" y="17412"/>
                            <a:pt x="33185" y="16412"/>
                            <a:pt x="30547" y="16412"/>
                          </a:cubicBezTo>
                          <a:cubicBezTo>
                            <a:pt x="27984" y="16412"/>
                            <a:pt x="25813" y="17116"/>
                            <a:pt x="24032" y="18526"/>
                          </a:cubicBezTo>
                          <a:cubicBezTo>
                            <a:pt x="22250" y="19936"/>
                            <a:pt x="20850" y="22489"/>
                            <a:pt x="19831" y="26175"/>
                          </a:cubicBezTo>
                          <a:cubicBezTo>
                            <a:pt x="18812" y="29861"/>
                            <a:pt x="18297" y="37595"/>
                            <a:pt x="18297" y="49359"/>
                          </a:cubicBezTo>
                          <a:lnTo>
                            <a:pt x="18297" y="70714"/>
                          </a:lnTo>
                          <a:close/>
                        </a:path>
                      </a:pathLst>
                    </a:custGeom>
                    <a:solidFill>
                      <a:srgbClr val="00000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1C20F349-1271-28F7-26CB-211BDE62BAB0}"/>
                        </a:ext>
                      </a:extLst>
                    </p:cNvPr>
                    <p:cNvSpPr/>
                    <p:nvPr/>
                  </p:nvSpPr>
                  <p:spPr>
                    <a:xfrm>
                      <a:off x="8583158" y="2430980"/>
                      <a:ext cx="71361" cy="72275"/>
                    </a:xfrm>
                    <a:custGeom>
                      <a:avLst/>
                      <a:gdLst>
                        <a:gd name="connsiteX0" fmla="*/ 0 w 71361"/>
                        <a:gd name="connsiteY0" fmla="*/ 35166 h 72275"/>
                        <a:gd name="connsiteX1" fmla="*/ 4496 w 71361"/>
                        <a:gd name="connsiteY1" fmla="*/ 17516 h 72275"/>
                        <a:gd name="connsiteX2" fmla="*/ 17221 w 71361"/>
                        <a:gd name="connsiteY2" fmla="*/ 4496 h 72275"/>
                        <a:gd name="connsiteX3" fmla="*/ 35614 w 71361"/>
                        <a:gd name="connsiteY3" fmla="*/ 0 h 72275"/>
                        <a:gd name="connsiteX4" fmla="*/ 61331 w 71361"/>
                        <a:gd name="connsiteY4" fmla="*/ 10192 h 72275"/>
                        <a:gd name="connsiteX5" fmla="*/ 71361 w 71361"/>
                        <a:gd name="connsiteY5" fmla="*/ 35947 h 72275"/>
                        <a:gd name="connsiteX6" fmla="*/ 61236 w 71361"/>
                        <a:gd name="connsiteY6" fmla="*/ 61960 h 72275"/>
                        <a:gd name="connsiteX7" fmla="*/ 35747 w 71361"/>
                        <a:gd name="connsiteY7" fmla="*/ 72276 h 72275"/>
                        <a:gd name="connsiteX8" fmla="*/ 17612 w 71361"/>
                        <a:gd name="connsiteY8" fmla="*/ 67980 h 72275"/>
                        <a:gd name="connsiteX9" fmla="*/ 4496 w 71361"/>
                        <a:gd name="connsiteY9" fmla="*/ 55378 h 72275"/>
                        <a:gd name="connsiteX10" fmla="*/ 0 w 71361"/>
                        <a:gd name="connsiteY10" fmla="*/ 35166 h 72275"/>
                        <a:gd name="connsiteX11" fmla="*/ 18755 w 71361"/>
                        <a:gd name="connsiteY11" fmla="*/ 36147 h 72275"/>
                        <a:gd name="connsiteX12" fmla="*/ 23641 w 71361"/>
                        <a:gd name="connsiteY12" fmla="*/ 51902 h 72275"/>
                        <a:gd name="connsiteX13" fmla="*/ 35690 w 71361"/>
                        <a:gd name="connsiteY13" fmla="*/ 57369 h 72275"/>
                        <a:gd name="connsiteX14" fmla="*/ 47701 w 71361"/>
                        <a:gd name="connsiteY14" fmla="*/ 51902 h 72275"/>
                        <a:gd name="connsiteX15" fmla="*/ 52549 w 71361"/>
                        <a:gd name="connsiteY15" fmla="*/ 36014 h 72275"/>
                        <a:gd name="connsiteX16" fmla="*/ 47701 w 71361"/>
                        <a:gd name="connsiteY16" fmla="*/ 20383 h 72275"/>
                        <a:gd name="connsiteX17" fmla="*/ 35690 w 71361"/>
                        <a:gd name="connsiteY17" fmla="*/ 14916 h 72275"/>
                        <a:gd name="connsiteX18" fmla="*/ 23641 w 71361"/>
                        <a:gd name="connsiteY18" fmla="*/ 20383 h 72275"/>
                        <a:gd name="connsiteX19" fmla="*/ 18755 w 71361"/>
                        <a:gd name="connsiteY19" fmla="*/ 36147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61" h="72275">
                          <a:moveTo>
                            <a:pt x="0" y="35166"/>
                          </a:moveTo>
                          <a:cubicBezTo>
                            <a:pt x="0" y="29089"/>
                            <a:pt x="1495" y="23212"/>
                            <a:pt x="4496" y="17516"/>
                          </a:cubicBezTo>
                          <a:cubicBezTo>
                            <a:pt x="7496" y="11821"/>
                            <a:pt x="11735" y="7487"/>
                            <a:pt x="17221" y="4496"/>
                          </a:cubicBezTo>
                          <a:cubicBezTo>
                            <a:pt x="22708" y="1505"/>
                            <a:pt x="28842" y="0"/>
                            <a:pt x="35614" y="0"/>
                          </a:cubicBezTo>
                          <a:cubicBezTo>
                            <a:pt x="46072" y="0"/>
                            <a:pt x="54654" y="3391"/>
                            <a:pt x="61331" y="10192"/>
                          </a:cubicBezTo>
                          <a:cubicBezTo>
                            <a:pt x="68008" y="16993"/>
                            <a:pt x="71361" y="25565"/>
                            <a:pt x="71361" y="35947"/>
                          </a:cubicBezTo>
                          <a:cubicBezTo>
                            <a:pt x="71361" y="46406"/>
                            <a:pt x="67989" y="55083"/>
                            <a:pt x="61236" y="61960"/>
                          </a:cubicBezTo>
                          <a:cubicBezTo>
                            <a:pt x="54483" y="68837"/>
                            <a:pt x="45987" y="72276"/>
                            <a:pt x="35747" y="72276"/>
                          </a:cubicBezTo>
                          <a:cubicBezTo>
                            <a:pt x="29404" y="72276"/>
                            <a:pt x="23365" y="70847"/>
                            <a:pt x="17612" y="67980"/>
                          </a:cubicBezTo>
                          <a:cubicBezTo>
                            <a:pt x="11859" y="65113"/>
                            <a:pt x="7487" y="60912"/>
                            <a:pt x="4496" y="55378"/>
                          </a:cubicBezTo>
                          <a:cubicBezTo>
                            <a:pt x="1505" y="49844"/>
                            <a:pt x="0" y="43110"/>
                            <a:pt x="0" y="35166"/>
                          </a:cubicBezTo>
                          <a:close/>
                          <a:moveTo>
                            <a:pt x="18755" y="36147"/>
                          </a:moveTo>
                          <a:cubicBezTo>
                            <a:pt x="18755" y="43005"/>
                            <a:pt x="20383" y="48254"/>
                            <a:pt x="23641" y="51902"/>
                          </a:cubicBezTo>
                          <a:cubicBezTo>
                            <a:pt x="26899" y="55550"/>
                            <a:pt x="30909" y="57369"/>
                            <a:pt x="35690" y="57369"/>
                          </a:cubicBezTo>
                          <a:cubicBezTo>
                            <a:pt x="40472" y="57369"/>
                            <a:pt x="44472" y="55550"/>
                            <a:pt x="47701" y="51902"/>
                          </a:cubicBezTo>
                          <a:cubicBezTo>
                            <a:pt x="50930" y="48254"/>
                            <a:pt x="52549" y="42958"/>
                            <a:pt x="52549" y="36014"/>
                          </a:cubicBezTo>
                          <a:cubicBezTo>
                            <a:pt x="52549" y="29242"/>
                            <a:pt x="50930" y="24032"/>
                            <a:pt x="47701" y="20383"/>
                          </a:cubicBezTo>
                          <a:cubicBezTo>
                            <a:pt x="44472" y="16735"/>
                            <a:pt x="40462" y="14916"/>
                            <a:pt x="35690" y="14916"/>
                          </a:cubicBezTo>
                          <a:cubicBezTo>
                            <a:pt x="30918" y="14916"/>
                            <a:pt x="26899" y="16735"/>
                            <a:pt x="23641" y="20383"/>
                          </a:cubicBezTo>
                          <a:cubicBezTo>
                            <a:pt x="20383" y="24032"/>
                            <a:pt x="18755" y="29280"/>
                            <a:pt x="18755" y="36147"/>
                          </a:cubicBezTo>
                          <a:close/>
                        </a:path>
                      </a:pathLst>
                    </a:custGeom>
                    <a:solidFill>
                      <a:srgbClr val="00000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3268884-7B01-E28B-F005-D98B8DAEA831}"/>
                        </a:ext>
                      </a:extLst>
                    </p:cNvPr>
                    <p:cNvSpPr/>
                    <p:nvPr/>
                  </p:nvSpPr>
                  <p:spPr>
                    <a:xfrm>
                      <a:off x="8664797" y="2430999"/>
                      <a:ext cx="65246" cy="72266"/>
                    </a:xfrm>
                    <a:custGeom>
                      <a:avLst/>
                      <a:gdLst>
                        <a:gd name="connsiteX0" fmla="*/ 64341 w 65246"/>
                        <a:gd name="connsiteY0" fmla="*/ 21993 h 72266"/>
                        <a:gd name="connsiteX1" fmla="*/ 46301 w 65246"/>
                        <a:gd name="connsiteY1" fmla="*/ 25251 h 72266"/>
                        <a:gd name="connsiteX2" fmla="*/ 42158 w 65246"/>
                        <a:gd name="connsiteY2" fmla="*/ 17116 h 72266"/>
                        <a:gd name="connsiteX3" fmla="*/ 33795 w 65246"/>
                        <a:gd name="connsiteY3" fmla="*/ 14383 h 72266"/>
                        <a:gd name="connsiteX4" fmla="*/ 22879 w 65246"/>
                        <a:gd name="connsiteY4" fmla="*/ 19107 h 72266"/>
                        <a:gd name="connsiteX5" fmla="*/ 18812 w 65246"/>
                        <a:gd name="connsiteY5" fmla="*/ 34900 h 72266"/>
                        <a:gd name="connsiteX6" fmla="*/ 22955 w 65246"/>
                        <a:gd name="connsiteY6" fmla="*/ 52283 h 72266"/>
                        <a:gd name="connsiteX7" fmla="*/ 34052 w 65246"/>
                        <a:gd name="connsiteY7" fmla="*/ 57360 h 72266"/>
                        <a:gd name="connsiteX8" fmla="*/ 42586 w 65246"/>
                        <a:gd name="connsiteY8" fmla="*/ 54397 h 72266"/>
                        <a:gd name="connsiteX9" fmla="*/ 47273 w 65246"/>
                        <a:gd name="connsiteY9" fmla="*/ 44206 h 72266"/>
                        <a:gd name="connsiteX10" fmla="*/ 65246 w 65246"/>
                        <a:gd name="connsiteY10" fmla="*/ 47263 h 72266"/>
                        <a:gd name="connsiteX11" fmla="*/ 54502 w 65246"/>
                        <a:gd name="connsiteY11" fmla="*/ 65951 h 72266"/>
                        <a:gd name="connsiteX12" fmla="*/ 33214 w 65246"/>
                        <a:gd name="connsiteY12" fmla="*/ 72266 h 72266"/>
                        <a:gd name="connsiteX13" fmla="*/ 9020 w 65246"/>
                        <a:gd name="connsiteY13" fmla="*/ 62694 h 72266"/>
                        <a:gd name="connsiteX14" fmla="*/ 0 w 65246"/>
                        <a:gd name="connsiteY14" fmla="*/ 36195 h 72266"/>
                        <a:gd name="connsiteX15" fmla="*/ 9049 w 65246"/>
                        <a:gd name="connsiteY15" fmla="*/ 9535 h 72266"/>
                        <a:gd name="connsiteX16" fmla="*/ 33528 w 65246"/>
                        <a:gd name="connsiteY16" fmla="*/ 0 h 72266"/>
                        <a:gd name="connsiteX17" fmla="*/ 53607 w 65246"/>
                        <a:gd name="connsiteY17" fmla="*/ 5439 h 72266"/>
                        <a:gd name="connsiteX18" fmla="*/ 64341 w 65246"/>
                        <a:gd name="connsiteY18" fmla="*/ 21993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46" h="72266">
                          <a:moveTo>
                            <a:pt x="64341" y="21993"/>
                          </a:moveTo>
                          <a:lnTo>
                            <a:pt x="46301" y="25251"/>
                          </a:lnTo>
                          <a:cubicBezTo>
                            <a:pt x="45701" y="21650"/>
                            <a:pt x="44320" y="18936"/>
                            <a:pt x="42158" y="17116"/>
                          </a:cubicBezTo>
                          <a:cubicBezTo>
                            <a:pt x="40015" y="15297"/>
                            <a:pt x="37224" y="14383"/>
                            <a:pt x="33795" y="14383"/>
                          </a:cubicBezTo>
                          <a:cubicBezTo>
                            <a:pt x="29232" y="14383"/>
                            <a:pt x="25603" y="15954"/>
                            <a:pt x="22879" y="19107"/>
                          </a:cubicBezTo>
                          <a:cubicBezTo>
                            <a:pt x="20174" y="22260"/>
                            <a:pt x="18812" y="27518"/>
                            <a:pt x="18812" y="34900"/>
                          </a:cubicBezTo>
                          <a:cubicBezTo>
                            <a:pt x="18812" y="43101"/>
                            <a:pt x="20193" y="48901"/>
                            <a:pt x="22955" y="52283"/>
                          </a:cubicBezTo>
                          <a:cubicBezTo>
                            <a:pt x="25708" y="55664"/>
                            <a:pt x="29413" y="57360"/>
                            <a:pt x="34052" y="57360"/>
                          </a:cubicBezTo>
                          <a:cubicBezTo>
                            <a:pt x="37519" y="57360"/>
                            <a:pt x="40367" y="56369"/>
                            <a:pt x="42586" y="54397"/>
                          </a:cubicBezTo>
                          <a:cubicBezTo>
                            <a:pt x="44806" y="52426"/>
                            <a:pt x="46358" y="49025"/>
                            <a:pt x="47273" y="44206"/>
                          </a:cubicBezTo>
                          <a:lnTo>
                            <a:pt x="65246" y="47263"/>
                          </a:lnTo>
                          <a:cubicBezTo>
                            <a:pt x="63389" y="55512"/>
                            <a:pt x="59798" y="61741"/>
                            <a:pt x="54502" y="65951"/>
                          </a:cubicBezTo>
                          <a:cubicBezTo>
                            <a:pt x="49206" y="70161"/>
                            <a:pt x="42100" y="72266"/>
                            <a:pt x="33214" y="72266"/>
                          </a:cubicBezTo>
                          <a:cubicBezTo>
                            <a:pt x="23089" y="72266"/>
                            <a:pt x="15040" y="69075"/>
                            <a:pt x="9020" y="62694"/>
                          </a:cubicBezTo>
                          <a:cubicBezTo>
                            <a:pt x="3000" y="56312"/>
                            <a:pt x="0" y="47482"/>
                            <a:pt x="0" y="36195"/>
                          </a:cubicBezTo>
                          <a:cubicBezTo>
                            <a:pt x="0" y="24775"/>
                            <a:pt x="3019" y="15888"/>
                            <a:pt x="9049" y="9535"/>
                          </a:cubicBezTo>
                          <a:cubicBezTo>
                            <a:pt x="15078" y="3181"/>
                            <a:pt x="23241" y="0"/>
                            <a:pt x="33528" y="0"/>
                          </a:cubicBezTo>
                          <a:cubicBezTo>
                            <a:pt x="41948" y="0"/>
                            <a:pt x="48644" y="1810"/>
                            <a:pt x="53607" y="5439"/>
                          </a:cubicBezTo>
                          <a:cubicBezTo>
                            <a:pt x="58607" y="9049"/>
                            <a:pt x="62170" y="14573"/>
                            <a:pt x="64341" y="21993"/>
                          </a:cubicBezTo>
                          <a:close/>
                        </a:path>
                      </a:pathLst>
                    </a:custGeom>
                    <a:solidFill>
                      <a:srgbClr val="00000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B3076DF-0B0F-F687-0AA4-A7E18A973C09}"/>
                        </a:ext>
                      </a:extLst>
                    </p:cNvPr>
                    <p:cNvSpPr/>
                    <p:nvPr/>
                  </p:nvSpPr>
                  <p:spPr>
                    <a:xfrm>
                      <a:off x="8737663" y="2430980"/>
                      <a:ext cx="64614" cy="72275"/>
                    </a:xfrm>
                    <a:custGeom>
                      <a:avLst/>
                      <a:gdLst>
                        <a:gd name="connsiteX0" fmla="*/ 45387 w 64614"/>
                        <a:gd name="connsiteY0" fmla="*/ 48711 h 72275"/>
                        <a:gd name="connsiteX1" fmla="*/ 63618 w 64614"/>
                        <a:gd name="connsiteY1" fmla="*/ 51768 h 72275"/>
                        <a:gd name="connsiteX2" fmla="*/ 52511 w 64614"/>
                        <a:gd name="connsiteY2" fmla="*/ 67037 h 72275"/>
                        <a:gd name="connsiteX3" fmla="*/ 33537 w 64614"/>
                        <a:gd name="connsiteY3" fmla="*/ 72276 h 72275"/>
                        <a:gd name="connsiteX4" fmla="*/ 6839 w 64614"/>
                        <a:gd name="connsiteY4" fmla="*/ 60493 h 72275"/>
                        <a:gd name="connsiteX5" fmla="*/ 0 w 64614"/>
                        <a:gd name="connsiteY5" fmla="*/ 36662 h 72275"/>
                        <a:gd name="connsiteX6" fmla="*/ 8982 w 64614"/>
                        <a:gd name="connsiteY6" fmla="*/ 9735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8 w 64614"/>
                        <a:gd name="connsiteY13" fmla="*/ 56264 h 72275"/>
                        <a:gd name="connsiteX14" fmla="*/ 45387 w 64614"/>
                        <a:gd name="connsiteY14" fmla="*/ 48711 h 72275"/>
                        <a:gd name="connsiteX15" fmla="*/ 46434 w 64614"/>
                        <a:gd name="connsiteY15" fmla="*/ 30213 h 72275"/>
                        <a:gd name="connsiteX16" fmla="*/ 42329 w 64614"/>
                        <a:gd name="connsiteY16" fmla="*/ 18136 h 72275"/>
                        <a:gd name="connsiteX17" fmla="*/ 32823 w 64614"/>
                        <a:gd name="connsiteY17" fmla="*/ 14002 h 72275"/>
                        <a:gd name="connsiteX18" fmla="*/ 22927 w 64614"/>
                        <a:gd name="connsiteY18" fmla="*/ 18364 h 72275"/>
                        <a:gd name="connsiteX19" fmla="*/ 19088 w 64614"/>
                        <a:gd name="connsiteY19" fmla="*/ 30213 h 72275"/>
                        <a:gd name="connsiteX20" fmla="*/ 46434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87" y="48711"/>
                          </a:moveTo>
                          <a:lnTo>
                            <a:pt x="63618" y="51768"/>
                          </a:lnTo>
                          <a:cubicBezTo>
                            <a:pt x="61274" y="58455"/>
                            <a:pt x="57569" y="63541"/>
                            <a:pt x="52511" y="67037"/>
                          </a:cubicBezTo>
                          <a:cubicBezTo>
                            <a:pt x="47463" y="70533"/>
                            <a:pt x="41129" y="72276"/>
                            <a:pt x="33537" y="72276"/>
                          </a:cubicBezTo>
                          <a:cubicBezTo>
                            <a:pt x="21517" y="72276"/>
                            <a:pt x="12611" y="68342"/>
                            <a:pt x="6839" y="60493"/>
                          </a:cubicBezTo>
                          <a:cubicBezTo>
                            <a:pt x="2277" y="54197"/>
                            <a:pt x="0" y="46253"/>
                            <a:pt x="0" y="36662"/>
                          </a:cubicBezTo>
                          <a:cubicBezTo>
                            <a:pt x="0" y="25203"/>
                            <a:pt x="2991" y="16221"/>
                            <a:pt x="8982" y="9735"/>
                          </a:cubicBezTo>
                          <a:cubicBezTo>
                            <a:pt x="14973" y="3248"/>
                            <a:pt x="22555" y="0"/>
                            <a:pt x="31709" y="0"/>
                          </a:cubicBezTo>
                          <a:cubicBezTo>
                            <a:pt x="41996" y="0"/>
                            <a:pt x="50111" y="3391"/>
                            <a:pt x="56064" y="10192"/>
                          </a:cubicBezTo>
                          <a:cubicBezTo>
                            <a:pt x="62017" y="16993"/>
                            <a:pt x="64856" y="27394"/>
                            <a:pt x="64599" y="41415"/>
                          </a:cubicBezTo>
                          <a:lnTo>
                            <a:pt x="18755" y="41415"/>
                          </a:lnTo>
                          <a:cubicBezTo>
                            <a:pt x="18888" y="46844"/>
                            <a:pt x="20364" y="51064"/>
                            <a:pt x="23184" y="54083"/>
                          </a:cubicBezTo>
                          <a:cubicBezTo>
                            <a:pt x="26003" y="57102"/>
                            <a:pt x="29518" y="58607"/>
                            <a:pt x="33728" y="58607"/>
                          </a:cubicBezTo>
                          <a:cubicBezTo>
                            <a:pt x="36595" y="58607"/>
                            <a:pt x="39005" y="57826"/>
                            <a:pt x="40958" y="56264"/>
                          </a:cubicBezTo>
                          <a:cubicBezTo>
                            <a:pt x="42910" y="54702"/>
                            <a:pt x="44387" y="52187"/>
                            <a:pt x="45387" y="48711"/>
                          </a:cubicBezTo>
                          <a:close/>
                          <a:moveTo>
                            <a:pt x="46434" y="30213"/>
                          </a:moveTo>
                          <a:cubicBezTo>
                            <a:pt x="46301" y="24917"/>
                            <a:pt x="44939" y="20888"/>
                            <a:pt x="42329" y="18136"/>
                          </a:cubicBezTo>
                          <a:cubicBezTo>
                            <a:pt x="39719" y="15383"/>
                            <a:pt x="36557" y="14002"/>
                            <a:pt x="32823" y="14002"/>
                          </a:cubicBezTo>
                          <a:cubicBezTo>
                            <a:pt x="28832" y="14002"/>
                            <a:pt x="25527" y="15459"/>
                            <a:pt x="22927" y="18364"/>
                          </a:cubicBezTo>
                          <a:cubicBezTo>
                            <a:pt x="20326" y="21269"/>
                            <a:pt x="19050" y="25222"/>
                            <a:pt x="19088" y="30213"/>
                          </a:cubicBezTo>
                          <a:lnTo>
                            <a:pt x="46434" y="30213"/>
                          </a:lnTo>
                          <a:close/>
                        </a:path>
                      </a:pathLst>
                    </a:custGeom>
                    <a:solidFill>
                      <a:srgbClr val="00000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AF0EDFBE-5E7C-067B-0DDB-F26640673AC6}"/>
                        </a:ext>
                      </a:extLst>
                    </p:cNvPr>
                    <p:cNvSpPr/>
                    <p:nvPr/>
                  </p:nvSpPr>
                  <p:spPr>
                    <a:xfrm>
                      <a:off x="8810729" y="2430980"/>
                      <a:ext cx="64598" cy="72275"/>
                    </a:xfrm>
                    <a:custGeom>
                      <a:avLst/>
                      <a:gdLst>
                        <a:gd name="connsiteX0" fmla="*/ 0 w 64598"/>
                        <a:gd name="connsiteY0" fmla="*/ 50987 h 72275"/>
                        <a:gd name="connsiteX1" fmla="*/ 18364 w 64598"/>
                        <a:gd name="connsiteY1" fmla="*/ 48187 h 72275"/>
                        <a:gd name="connsiteX2" fmla="*/ 23117 w 64598"/>
                        <a:gd name="connsiteY2" fmla="*/ 56293 h 72275"/>
                        <a:gd name="connsiteX3" fmla="*/ 33147 w 64598"/>
                        <a:gd name="connsiteY3" fmla="*/ 59065 h 72275"/>
                        <a:gd name="connsiteX4" fmla="*/ 43825 w 64598"/>
                        <a:gd name="connsiteY4" fmla="*/ 56464 h 72275"/>
                        <a:gd name="connsiteX5" fmla="*/ 46234 w 64598"/>
                        <a:gd name="connsiteY5" fmla="*/ 51578 h 72275"/>
                        <a:gd name="connsiteX6" fmla="*/ 44930 w 64598"/>
                        <a:gd name="connsiteY6" fmla="*/ 48130 h 72275"/>
                        <a:gd name="connsiteX7" fmla="*/ 38805 w 64598"/>
                        <a:gd name="connsiteY7" fmla="*/ 45720 h 72275"/>
                        <a:gd name="connsiteX8" fmla="*/ 10744 w 64598"/>
                        <a:gd name="connsiteY8" fmla="*/ 36795 h 72275"/>
                        <a:gd name="connsiteX9" fmla="*/ 2543 w 64598"/>
                        <a:gd name="connsiteY9" fmla="*/ 21231 h 72275"/>
                        <a:gd name="connsiteX10" fmla="*/ 9640 w 64598"/>
                        <a:gd name="connsiteY10" fmla="*/ 6125 h 72275"/>
                        <a:gd name="connsiteX11" fmla="*/ 31652 w 64598"/>
                        <a:gd name="connsiteY11" fmla="*/ 0 h 72275"/>
                        <a:gd name="connsiteX12" fmla="*/ 52750 w 64598"/>
                        <a:gd name="connsiteY12" fmla="*/ 4620 h 72275"/>
                        <a:gd name="connsiteX13" fmla="*/ 62256 w 64598"/>
                        <a:gd name="connsiteY13" fmla="*/ 18298 h 72275"/>
                        <a:gd name="connsiteX14" fmla="*/ 44996 w 64598"/>
                        <a:gd name="connsiteY14" fmla="*/ 21488 h 72275"/>
                        <a:gd name="connsiteX15" fmla="*/ 40796 w 64598"/>
                        <a:gd name="connsiteY15" fmla="*/ 15307 h 72275"/>
                        <a:gd name="connsiteX16" fmla="*/ 31976 w 64598"/>
                        <a:gd name="connsiteY16" fmla="*/ 13154 h 72275"/>
                        <a:gd name="connsiteX17" fmla="*/ 21622 w 64598"/>
                        <a:gd name="connsiteY17" fmla="*/ 15173 h 72275"/>
                        <a:gd name="connsiteX18" fmla="*/ 19536 w 64598"/>
                        <a:gd name="connsiteY18" fmla="*/ 18888 h 72275"/>
                        <a:gd name="connsiteX19" fmla="*/ 21355 w 64598"/>
                        <a:gd name="connsiteY19" fmla="*/ 22212 h 72275"/>
                        <a:gd name="connsiteX20" fmla="*/ 38443 w 64598"/>
                        <a:gd name="connsiteY20" fmla="*/ 27356 h 72275"/>
                        <a:gd name="connsiteX21" fmla="*/ 58865 w 64598"/>
                        <a:gd name="connsiteY21" fmla="*/ 35490 h 72275"/>
                        <a:gd name="connsiteX22" fmla="*/ 64599 w 64598"/>
                        <a:gd name="connsiteY22" fmla="*/ 49101 h 72275"/>
                        <a:gd name="connsiteX23" fmla="*/ 56655 w 64598"/>
                        <a:gd name="connsiteY23" fmla="*/ 65446 h 72275"/>
                        <a:gd name="connsiteX24" fmla="*/ 33138 w 64598"/>
                        <a:gd name="connsiteY24" fmla="*/ 72276 h 72275"/>
                        <a:gd name="connsiteX25" fmla="*/ 10773 w 64598"/>
                        <a:gd name="connsiteY25" fmla="*/ 66542 h 72275"/>
                        <a:gd name="connsiteX26" fmla="*/ 0 w 64598"/>
                        <a:gd name="connsiteY26" fmla="*/ 50987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598" h="72275">
                          <a:moveTo>
                            <a:pt x="0" y="50987"/>
                          </a:moveTo>
                          <a:lnTo>
                            <a:pt x="18364" y="48187"/>
                          </a:lnTo>
                          <a:cubicBezTo>
                            <a:pt x="19145" y="51749"/>
                            <a:pt x="20736" y="54445"/>
                            <a:pt x="23117" y="56293"/>
                          </a:cubicBezTo>
                          <a:cubicBezTo>
                            <a:pt x="25498" y="58141"/>
                            <a:pt x="28851" y="59065"/>
                            <a:pt x="33147" y="59065"/>
                          </a:cubicBezTo>
                          <a:cubicBezTo>
                            <a:pt x="37872" y="59065"/>
                            <a:pt x="41443" y="58198"/>
                            <a:pt x="43825" y="56464"/>
                          </a:cubicBezTo>
                          <a:cubicBezTo>
                            <a:pt x="45425" y="55255"/>
                            <a:pt x="46234" y="53626"/>
                            <a:pt x="46234" y="51578"/>
                          </a:cubicBezTo>
                          <a:cubicBezTo>
                            <a:pt x="46234" y="50187"/>
                            <a:pt x="45796" y="49035"/>
                            <a:pt x="44930" y="48130"/>
                          </a:cubicBezTo>
                          <a:cubicBezTo>
                            <a:pt x="44015" y="47263"/>
                            <a:pt x="41977" y="46463"/>
                            <a:pt x="38805" y="45720"/>
                          </a:cubicBezTo>
                          <a:cubicBezTo>
                            <a:pt x="24041" y="42462"/>
                            <a:pt x="14688" y="39491"/>
                            <a:pt x="10744" y="36795"/>
                          </a:cubicBezTo>
                          <a:cubicBezTo>
                            <a:pt x="5277" y="33061"/>
                            <a:pt x="2543" y="27870"/>
                            <a:pt x="2543" y="21231"/>
                          </a:cubicBezTo>
                          <a:cubicBezTo>
                            <a:pt x="2543" y="15240"/>
                            <a:pt x="4906" y="10201"/>
                            <a:pt x="9640" y="6125"/>
                          </a:cubicBezTo>
                          <a:cubicBezTo>
                            <a:pt x="14373" y="2048"/>
                            <a:pt x="21708" y="0"/>
                            <a:pt x="31652" y="0"/>
                          </a:cubicBezTo>
                          <a:cubicBezTo>
                            <a:pt x="41110" y="0"/>
                            <a:pt x="48140" y="1543"/>
                            <a:pt x="52750" y="4620"/>
                          </a:cubicBezTo>
                          <a:cubicBezTo>
                            <a:pt x="57360" y="7696"/>
                            <a:pt x="60513" y="12259"/>
                            <a:pt x="62256" y="18298"/>
                          </a:cubicBezTo>
                          <a:lnTo>
                            <a:pt x="44996" y="21488"/>
                          </a:lnTo>
                          <a:cubicBezTo>
                            <a:pt x="44253" y="18793"/>
                            <a:pt x="42853" y="16735"/>
                            <a:pt x="40796" y="15307"/>
                          </a:cubicBezTo>
                          <a:cubicBezTo>
                            <a:pt x="38738" y="13878"/>
                            <a:pt x="35795" y="13154"/>
                            <a:pt x="31976" y="13154"/>
                          </a:cubicBezTo>
                          <a:cubicBezTo>
                            <a:pt x="27156" y="13154"/>
                            <a:pt x="23708" y="13830"/>
                            <a:pt x="21622" y="15173"/>
                          </a:cubicBezTo>
                          <a:cubicBezTo>
                            <a:pt x="20231" y="16126"/>
                            <a:pt x="19536" y="17364"/>
                            <a:pt x="19536" y="18888"/>
                          </a:cubicBezTo>
                          <a:cubicBezTo>
                            <a:pt x="19536" y="20193"/>
                            <a:pt x="20136" y="21298"/>
                            <a:pt x="21355" y="22212"/>
                          </a:cubicBezTo>
                          <a:cubicBezTo>
                            <a:pt x="23003" y="23422"/>
                            <a:pt x="28699" y="25146"/>
                            <a:pt x="38443" y="27356"/>
                          </a:cubicBezTo>
                          <a:cubicBezTo>
                            <a:pt x="48187" y="29566"/>
                            <a:pt x="54998" y="32280"/>
                            <a:pt x="58865" y="35490"/>
                          </a:cubicBezTo>
                          <a:cubicBezTo>
                            <a:pt x="62684" y="38748"/>
                            <a:pt x="64599" y="43282"/>
                            <a:pt x="64599" y="49101"/>
                          </a:cubicBezTo>
                          <a:cubicBezTo>
                            <a:pt x="64599" y="55445"/>
                            <a:pt x="61951" y="60884"/>
                            <a:pt x="56655" y="65446"/>
                          </a:cubicBezTo>
                          <a:cubicBezTo>
                            <a:pt x="51359" y="70009"/>
                            <a:pt x="43520" y="72276"/>
                            <a:pt x="33138" y="72276"/>
                          </a:cubicBezTo>
                          <a:cubicBezTo>
                            <a:pt x="23727" y="72276"/>
                            <a:pt x="16269" y="70361"/>
                            <a:pt x="10773" y="66542"/>
                          </a:cubicBezTo>
                          <a:cubicBezTo>
                            <a:pt x="5277" y="62732"/>
                            <a:pt x="1686" y="57541"/>
                            <a:pt x="0" y="50987"/>
                          </a:cubicBezTo>
                          <a:close/>
                        </a:path>
                      </a:pathLst>
                    </a:custGeom>
                    <a:solidFill>
                      <a:srgbClr val="00000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9BD4BE-E338-E231-05C7-64388BC6BF14}"/>
                        </a:ext>
                      </a:extLst>
                    </p:cNvPr>
                    <p:cNvSpPr/>
                    <p:nvPr/>
                  </p:nvSpPr>
                  <p:spPr>
                    <a:xfrm>
                      <a:off x="8884891" y="2430980"/>
                      <a:ext cx="64598" cy="72285"/>
                    </a:xfrm>
                    <a:custGeom>
                      <a:avLst/>
                      <a:gdLst>
                        <a:gd name="connsiteX0" fmla="*/ 0 w 64598"/>
                        <a:gd name="connsiteY0" fmla="*/ 50987 h 72285"/>
                        <a:gd name="connsiteX1" fmla="*/ 18364 w 64598"/>
                        <a:gd name="connsiteY1" fmla="*/ 48187 h 72285"/>
                        <a:gd name="connsiteX2" fmla="*/ 23117 w 64598"/>
                        <a:gd name="connsiteY2" fmla="*/ 56293 h 72285"/>
                        <a:gd name="connsiteX3" fmla="*/ 33147 w 64598"/>
                        <a:gd name="connsiteY3" fmla="*/ 59065 h 72285"/>
                        <a:gd name="connsiteX4" fmla="*/ 43825 w 64598"/>
                        <a:gd name="connsiteY4" fmla="*/ 56464 h 72285"/>
                        <a:gd name="connsiteX5" fmla="*/ 46234 w 64598"/>
                        <a:gd name="connsiteY5" fmla="*/ 51578 h 72285"/>
                        <a:gd name="connsiteX6" fmla="*/ 44930 w 64598"/>
                        <a:gd name="connsiteY6" fmla="*/ 48130 h 72285"/>
                        <a:gd name="connsiteX7" fmla="*/ 38805 w 64598"/>
                        <a:gd name="connsiteY7" fmla="*/ 45720 h 72285"/>
                        <a:gd name="connsiteX8" fmla="*/ 10744 w 64598"/>
                        <a:gd name="connsiteY8" fmla="*/ 36795 h 72285"/>
                        <a:gd name="connsiteX9" fmla="*/ 2543 w 64598"/>
                        <a:gd name="connsiteY9" fmla="*/ 21231 h 72285"/>
                        <a:gd name="connsiteX10" fmla="*/ 9639 w 64598"/>
                        <a:gd name="connsiteY10" fmla="*/ 6125 h 72285"/>
                        <a:gd name="connsiteX11" fmla="*/ 31652 w 64598"/>
                        <a:gd name="connsiteY11" fmla="*/ 0 h 72285"/>
                        <a:gd name="connsiteX12" fmla="*/ 52749 w 64598"/>
                        <a:gd name="connsiteY12" fmla="*/ 4620 h 72285"/>
                        <a:gd name="connsiteX13" fmla="*/ 62256 w 64598"/>
                        <a:gd name="connsiteY13" fmla="*/ 18298 h 72285"/>
                        <a:gd name="connsiteX14" fmla="*/ 44996 w 64598"/>
                        <a:gd name="connsiteY14" fmla="*/ 21488 h 72285"/>
                        <a:gd name="connsiteX15" fmla="*/ 40805 w 64598"/>
                        <a:gd name="connsiteY15" fmla="*/ 15307 h 72285"/>
                        <a:gd name="connsiteX16" fmla="*/ 31975 w 64598"/>
                        <a:gd name="connsiteY16" fmla="*/ 13154 h 72285"/>
                        <a:gd name="connsiteX17" fmla="*/ 21622 w 64598"/>
                        <a:gd name="connsiteY17" fmla="*/ 15173 h 72285"/>
                        <a:gd name="connsiteX18" fmla="*/ 19536 w 64598"/>
                        <a:gd name="connsiteY18" fmla="*/ 18888 h 72285"/>
                        <a:gd name="connsiteX19" fmla="*/ 21355 w 64598"/>
                        <a:gd name="connsiteY19" fmla="*/ 22212 h 72285"/>
                        <a:gd name="connsiteX20" fmla="*/ 38453 w 64598"/>
                        <a:gd name="connsiteY20" fmla="*/ 27356 h 72285"/>
                        <a:gd name="connsiteX21" fmla="*/ 58864 w 64598"/>
                        <a:gd name="connsiteY21" fmla="*/ 35490 h 72285"/>
                        <a:gd name="connsiteX22" fmla="*/ 64599 w 64598"/>
                        <a:gd name="connsiteY22" fmla="*/ 49101 h 72285"/>
                        <a:gd name="connsiteX23" fmla="*/ 56655 w 64598"/>
                        <a:gd name="connsiteY23" fmla="*/ 65446 h 72285"/>
                        <a:gd name="connsiteX24" fmla="*/ 33147 w 64598"/>
                        <a:gd name="connsiteY24" fmla="*/ 72285 h 72285"/>
                        <a:gd name="connsiteX25" fmla="*/ 10773 w 64598"/>
                        <a:gd name="connsiteY25" fmla="*/ 66551 h 72285"/>
                        <a:gd name="connsiteX26" fmla="*/ 0 w 64598"/>
                        <a:gd name="connsiteY26" fmla="*/ 50987 h 7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4598" h="72285">
                          <a:moveTo>
                            <a:pt x="0" y="50987"/>
                          </a:moveTo>
                          <a:lnTo>
                            <a:pt x="18364" y="48187"/>
                          </a:lnTo>
                          <a:cubicBezTo>
                            <a:pt x="19145" y="51749"/>
                            <a:pt x="20726" y="54445"/>
                            <a:pt x="23117" y="56293"/>
                          </a:cubicBezTo>
                          <a:cubicBezTo>
                            <a:pt x="25508" y="58141"/>
                            <a:pt x="28851" y="59065"/>
                            <a:pt x="33147" y="59065"/>
                          </a:cubicBezTo>
                          <a:cubicBezTo>
                            <a:pt x="37881" y="59065"/>
                            <a:pt x="41434" y="58198"/>
                            <a:pt x="43825" y="56464"/>
                          </a:cubicBezTo>
                          <a:cubicBezTo>
                            <a:pt x="45434" y="55255"/>
                            <a:pt x="46234" y="53626"/>
                            <a:pt x="46234" y="51578"/>
                          </a:cubicBezTo>
                          <a:cubicBezTo>
                            <a:pt x="46234" y="50187"/>
                            <a:pt x="45806" y="49035"/>
                            <a:pt x="44930" y="48130"/>
                          </a:cubicBezTo>
                          <a:cubicBezTo>
                            <a:pt x="44015" y="47263"/>
                            <a:pt x="41967" y="46463"/>
                            <a:pt x="38805" y="45720"/>
                          </a:cubicBezTo>
                          <a:cubicBezTo>
                            <a:pt x="24051" y="42462"/>
                            <a:pt x="14697" y="39491"/>
                            <a:pt x="10744" y="36795"/>
                          </a:cubicBezTo>
                          <a:cubicBezTo>
                            <a:pt x="5277" y="33061"/>
                            <a:pt x="2543" y="27870"/>
                            <a:pt x="2543" y="21231"/>
                          </a:cubicBezTo>
                          <a:cubicBezTo>
                            <a:pt x="2543" y="15240"/>
                            <a:pt x="4915" y="10201"/>
                            <a:pt x="9639" y="6125"/>
                          </a:cubicBezTo>
                          <a:cubicBezTo>
                            <a:pt x="14364" y="2048"/>
                            <a:pt x="21717" y="0"/>
                            <a:pt x="31652" y="0"/>
                          </a:cubicBezTo>
                          <a:cubicBezTo>
                            <a:pt x="41120" y="0"/>
                            <a:pt x="48149" y="1543"/>
                            <a:pt x="52749" y="4620"/>
                          </a:cubicBezTo>
                          <a:cubicBezTo>
                            <a:pt x="57350" y="7696"/>
                            <a:pt x="60522" y="12259"/>
                            <a:pt x="62256" y="18298"/>
                          </a:cubicBezTo>
                          <a:lnTo>
                            <a:pt x="44996" y="21488"/>
                          </a:lnTo>
                          <a:cubicBezTo>
                            <a:pt x="44263" y="18793"/>
                            <a:pt x="42853" y="16735"/>
                            <a:pt x="40805" y="15307"/>
                          </a:cubicBezTo>
                          <a:cubicBezTo>
                            <a:pt x="38738" y="13878"/>
                            <a:pt x="35805" y="13154"/>
                            <a:pt x="31975" y="13154"/>
                          </a:cubicBezTo>
                          <a:cubicBezTo>
                            <a:pt x="27156" y="13154"/>
                            <a:pt x="23708" y="13830"/>
                            <a:pt x="21622" y="15173"/>
                          </a:cubicBezTo>
                          <a:cubicBezTo>
                            <a:pt x="20231" y="16126"/>
                            <a:pt x="19536" y="17364"/>
                            <a:pt x="19536" y="18888"/>
                          </a:cubicBezTo>
                          <a:cubicBezTo>
                            <a:pt x="19536" y="20193"/>
                            <a:pt x="20145" y="21298"/>
                            <a:pt x="21355" y="22212"/>
                          </a:cubicBezTo>
                          <a:cubicBezTo>
                            <a:pt x="23013" y="23422"/>
                            <a:pt x="28699" y="25146"/>
                            <a:pt x="38453" y="27356"/>
                          </a:cubicBezTo>
                          <a:cubicBezTo>
                            <a:pt x="48187" y="29566"/>
                            <a:pt x="54988" y="32280"/>
                            <a:pt x="58864" y="35490"/>
                          </a:cubicBezTo>
                          <a:cubicBezTo>
                            <a:pt x="62675" y="38748"/>
                            <a:pt x="64599" y="43282"/>
                            <a:pt x="64599" y="49101"/>
                          </a:cubicBezTo>
                          <a:cubicBezTo>
                            <a:pt x="64599" y="55445"/>
                            <a:pt x="61960" y="60884"/>
                            <a:pt x="56655" y="65446"/>
                          </a:cubicBezTo>
                          <a:cubicBezTo>
                            <a:pt x="51349" y="70009"/>
                            <a:pt x="43520" y="72285"/>
                            <a:pt x="33147" y="72285"/>
                          </a:cubicBezTo>
                          <a:cubicBezTo>
                            <a:pt x="23727" y="72285"/>
                            <a:pt x="16278" y="70371"/>
                            <a:pt x="10773" y="66551"/>
                          </a:cubicBezTo>
                          <a:cubicBezTo>
                            <a:pt x="5286" y="62732"/>
                            <a:pt x="1696" y="57541"/>
                            <a:pt x="0" y="50987"/>
                          </a:cubicBezTo>
                          <a:close/>
                        </a:path>
                      </a:pathLst>
                    </a:custGeom>
                    <a:solidFill>
                      <a:srgbClr val="00000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4908B85-AE75-76A8-451B-2E07D0057543}"/>
                        </a:ext>
                      </a:extLst>
                    </p:cNvPr>
                    <p:cNvSpPr/>
                    <p:nvPr/>
                  </p:nvSpPr>
                  <p:spPr>
                    <a:xfrm>
                      <a:off x="8965501" y="2406244"/>
                      <a:ext cx="18297" cy="95450"/>
                    </a:xfrm>
                    <a:custGeom>
                      <a:avLst/>
                      <a:gdLst>
                        <a:gd name="connsiteX0" fmla="*/ 0 w 18297"/>
                        <a:gd name="connsiteY0" fmla="*/ 16926 h 95450"/>
                        <a:gd name="connsiteX1" fmla="*/ 0 w 18297"/>
                        <a:gd name="connsiteY1" fmla="*/ 0 h 95450"/>
                        <a:gd name="connsiteX2" fmla="*/ 18297 w 18297"/>
                        <a:gd name="connsiteY2" fmla="*/ 0 h 95450"/>
                        <a:gd name="connsiteX3" fmla="*/ 18297 w 18297"/>
                        <a:gd name="connsiteY3" fmla="*/ 16926 h 95450"/>
                        <a:gd name="connsiteX4" fmla="*/ 0 w 18297"/>
                        <a:gd name="connsiteY4" fmla="*/ 16926 h 95450"/>
                        <a:gd name="connsiteX5" fmla="*/ 0 w 18297"/>
                        <a:gd name="connsiteY5" fmla="*/ 95450 h 95450"/>
                        <a:gd name="connsiteX6" fmla="*/ 0 w 18297"/>
                        <a:gd name="connsiteY6" fmla="*/ 26299 h 95450"/>
                        <a:gd name="connsiteX7" fmla="*/ 18297 w 18297"/>
                        <a:gd name="connsiteY7" fmla="*/ 26299 h 95450"/>
                        <a:gd name="connsiteX8" fmla="*/ 18297 w 18297"/>
                        <a:gd name="connsiteY8" fmla="*/ 95450 h 95450"/>
                        <a:gd name="connsiteX9" fmla="*/ 0 w 18297"/>
                        <a:gd name="connsiteY9" fmla="*/ 95450 h 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50">
                          <a:moveTo>
                            <a:pt x="0" y="16926"/>
                          </a:moveTo>
                          <a:lnTo>
                            <a:pt x="0" y="0"/>
                          </a:lnTo>
                          <a:lnTo>
                            <a:pt x="18297" y="0"/>
                          </a:lnTo>
                          <a:lnTo>
                            <a:pt x="18297" y="16926"/>
                          </a:lnTo>
                          <a:lnTo>
                            <a:pt x="0" y="16926"/>
                          </a:lnTo>
                          <a:close/>
                          <a:moveTo>
                            <a:pt x="0" y="95450"/>
                          </a:moveTo>
                          <a:lnTo>
                            <a:pt x="0" y="26299"/>
                          </a:lnTo>
                          <a:lnTo>
                            <a:pt x="18297" y="26299"/>
                          </a:lnTo>
                          <a:lnTo>
                            <a:pt x="1829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65EB1C2-9FA1-52D5-99B7-81C5C80A4BED}"/>
                        </a:ext>
                      </a:extLst>
                    </p:cNvPr>
                    <p:cNvSpPr/>
                    <p:nvPr/>
                  </p:nvSpPr>
                  <p:spPr>
                    <a:xfrm>
                      <a:off x="9002420" y="2430980"/>
                      <a:ext cx="63026" cy="70713"/>
                    </a:xfrm>
                    <a:custGeom>
                      <a:avLst/>
                      <a:gdLst>
                        <a:gd name="connsiteX0" fmla="*/ 63027 w 63026"/>
                        <a:gd name="connsiteY0" fmla="*/ 70714 h 70713"/>
                        <a:gd name="connsiteX1" fmla="*/ 44730 w 63026"/>
                        <a:gd name="connsiteY1" fmla="*/ 70714 h 70713"/>
                        <a:gd name="connsiteX2" fmla="*/ 44730 w 63026"/>
                        <a:gd name="connsiteY2" fmla="*/ 35423 h 70713"/>
                        <a:gd name="connsiteX3" fmla="*/ 43558 w 63026"/>
                        <a:gd name="connsiteY3" fmla="*/ 20936 h 70713"/>
                        <a:gd name="connsiteX4" fmla="*/ 39748 w 63026"/>
                        <a:gd name="connsiteY4" fmla="*/ 15821 h 70713"/>
                        <a:gd name="connsiteX5" fmla="*/ 33404 w 63026"/>
                        <a:gd name="connsiteY5" fmla="*/ 14002 h 70713"/>
                        <a:gd name="connsiteX6" fmla="*/ 24870 w 63026"/>
                        <a:gd name="connsiteY6" fmla="*/ 16602 h 70713"/>
                        <a:gd name="connsiteX7" fmla="*/ 19688 w 63026"/>
                        <a:gd name="connsiteY7" fmla="*/ 23508 h 70713"/>
                        <a:gd name="connsiteX8" fmla="*/ 18298 w 63026"/>
                        <a:gd name="connsiteY8" fmla="*/ 39395 h 70713"/>
                        <a:gd name="connsiteX9" fmla="*/ 18298 w 63026"/>
                        <a:gd name="connsiteY9" fmla="*/ 70714 h 70713"/>
                        <a:gd name="connsiteX10" fmla="*/ 0 w 63026"/>
                        <a:gd name="connsiteY10" fmla="*/ 70714 h 70713"/>
                        <a:gd name="connsiteX11" fmla="*/ 0 w 63026"/>
                        <a:gd name="connsiteY11" fmla="*/ 1562 h 70713"/>
                        <a:gd name="connsiteX12" fmla="*/ 16993 w 63026"/>
                        <a:gd name="connsiteY12" fmla="*/ 1562 h 70713"/>
                        <a:gd name="connsiteX13" fmla="*/ 16993 w 63026"/>
                        <a:gd name="connsiteY13" fmla="*/ 11716 h 70713"/>
                        <a:gd name="connsiteX14" fmla="*/ 39786 w 63026"/>
                        <a:gd name="connsiteY14" fmla="*/ 0 h 70713"/>
                        <a:gd name="connsiteX15" fmla="*/ 50854 w 63026"/>
                        <a:gd name="connsiteY15" fmla="*/ 2181 h 70713"/>
                        <a:gd name="connsiteX16" fmla="*/ 58446 w 63026"/>
                        <a:gd name="connsiteY16" fmla="*/ 7744 h 70713"/>
                        <a:gd name="connsiteX17" fmla="*/ 62017 w 63026"/>
                        <a:gd name="connsiteY17" fmla="*/ 15431 h 70713"/>
                        <a:gd name="connsiteX18" fmla="*/ 63027 w 63026"/>
                        <a:gd name="connsiteY18" fmla="*/ 27737 h 70713"/>
                        <a:gd name="connsiteX19" fmla="*/ 63027 w 6302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26" h="70713">
                          <a:moveTo>
                            <a:pt x="63027" y="70714"/>
                          </a:moveTo>
                          <a:lnTo>
                            <a:pt x="44730" y="70714"/>
                          </a:lnTo>
                          <a:lnTo>
                            <a:pt x="44730" y="35423"/>
                          </a:lnTo>
                          <a:cubicBezTo>
                            <a:pt x="44730" y="27956"/>
                            <a:pt x="44339" y="23127"/>
                            <a:pt x="43558" y="20936"/>
                          </a:cubicBezTo>
                          <a:cubicBezTo>
                            <a:pt x="42777" y="18745"/>
                            <a:pt x="41510" y="17040"/>
                            <a:pt x="39748" y="15821"/>
                          </a:cubicBezTo>
                          <a:cubicBezTo>
                            <a:pt x="37995" y="14611"/>
                            <a:pt x="35881" y="14002"/>
                            <a:pt x="33404" y="14002"/>
                          </a:cubicBezTo>
                          <a:cubicBezTo>
                            <a:pt x="30242" y="14002"/>
                            <a:pt x="27394" y="14869"/>
                            <a:pt x="24870" y="16602"/>
                          </a:cubicBezTo>
                          <a:cubicBezTo>
                            <a:pt x="22346" y="18336"/>
                            <a:pt x="20631" y="20641"/>
                            <a:pt x="19688" y="23508"/>
                          </a:cubicBezTo>
                          <a:cubicBezTo>
                            <a:pt x="18755" y="26375"/>
                            <a:pt x="18298" y="31671"/>
                            <a:pt x="18298" y="39395"/>
                          </a:cubicBezTo>
                          <a:lnTo>
                            <a:pt x="18298" y="70714"/>
                          </a:lnTo>
                          <a:lnTo>
                            <a:pt x="0" y="70714"/>
                          </a:lnTo>
                          <a:lnTo>
                            <a:pt x="0" y="1562"/>
                          </a:lnTo>
                          <a:lnTo>
                            <a:pt x="16993" y="1562"/>
                          </a:lnTo>
                          <a:lnTo>
                            <a:pt x="16993" y="11716"/>
                          </a:lnTo>
                          <a:cubicBezTo>
                            <a:pt x="23022" y="3905"/>
                            <a:pt x="30632" y="0"/>
                            <a:pt x="39786" y="0"/>
                          </a:cubicBezTo>
                          <a:cubicBezTo>
                            <a:pt x="43825" y="0"/>
                            <a:pt x="47511" y="724"/>
                            <a:pt x="50854" y="2181"/>
                          </a:cubicBezTo>
                          <a:cubicBezTo>
                            <a:pt x="54197" y="3639"/>
                            <a:pt x="56722" y="5496"/>
                            <a:pt x="58446" y="7744"/>
                          </a:cubicBezTo>
                          <a:cubicBezTo>
                            <a:pt x="60160" y="10001"/>
                            <a:pt x="61351" y="12563"/>
                            <a:pt x="62017" y="15431"/>
                          </a:cubicBezTo>
                          <a:cubicBezTo>
                            <a:pt x="62694" y="18298"/>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C249C55-3BFA-448B-16C8-0745512601CE}"/>
                        </a:ext>
                      </a:extLst>
                    </p:cNvPr>
                    <p:cNvSpPr/>
                    <p:nvPr/>
                  </p:nvSpPr>
                  <p:spPr>
                    <a:xfrm>
                      <a:off x="9079896" y="2430980"/>
                      <a:ext cx="67465" cy="98774"/>
                    </a:xfrm>
                    <a:custGeom>
                      <a:avLst/>
                      <a:gdLst>
                        <a:gd name="connsiteX0" fmla="*/ 2410 w 67465"/>
                        <a:gd name="connsiteY0" fmla="*/ 75276 h 98774"/>
                        <a:gd name="connsiteX1" fmla="*/ 23308 w 67465"/>
                        <a:gd name="connsiteY1" fmla="*/ 77819 h 98774"/>
                        <a:gd name="connsiteX2" fmla="*/ 25718 w 67465"/>
                        <a:gd name="connsiteY2" fmla="*/ 82829 h 98774"/>
                        <a:gd name="connsiteX3" fmla="*/ 33919 w 67465"/>
                        <a:gd name="connsiteY3" fmla="*/ 84782 h 98774"/>
                        <a:gd name="connsiteX4" fmla="*/ 44663 w 67465"/>
                        <a:gd name="connsiteY4" fmla="*/ 82629 h 98774"/>
                        <a:gd name="connsiteX5" fmla="*/ 48311 w 67465"/>
                        <a:gd name="connsiteY5" fmla="*/ 78010 h 98774"/>
                        <a:gd name="connsiteX6" fmla="*/ 49159 w 67465"/>
                        <a:gd name="connsiteY6" fmla="*/ 69609 h 98774"/>
                        <a:gd name="connsiteX7" fmla="*/ 49159 w 67465"/>
                        <a:gd name="connsiteY7" fmla="*/ 59512 h 98774"/>
                        <a:gd name="connsiteX8" fmla="*/ 28451 w 67465"/>
                        <a:gd name="connsiteY8" fmla="*/ 70714 h 98774"/>
                        <a:gd name="connsiteX9" fmla="*/ 6382 w 67465"/>
                        <a:gd name="connsiteY9" fmla="*/ 58931 h 98774"/>
                        <a:gd name="connsiteX10" fmla="*/ 0 w 67465"/>
                        <a:gd name="connsiteY10" fmla="*/ 35747 h 98774"/>
                        <a:gd name="connsiteX11" fmla="*/ 8363 w 67465"/>
                        <a:gd name="connsiteY11" fmla="*/ 9182 h 98774"/>
                        <a:gd name="connsiteX12" fmla="*/ 29175 w 67465"/>
                        <a:gd name="connsiteY12" fmla="*/ 0 h 98774"/>
                        <a:gd name="connsiteX13" fmla="*/ 50340 w 67465"/>
                        <a:gd name="connsiteY13" fmla="*/ 11268 h 98774"/>
                        <a:gd name="connsiteX14" fmla="*/ 50340 w 67465"/>
                        <a:gd name="connsiteY14" fmla="*/ 1562 h 98774"/>
                        <a:gd name="connsiteX15" fmla="*/ 67466 w 67465"/>
                        <a:gd name="connsiteY15" fmla="*/ 1562 h 98774"/>
                        <a:gd name="connsiteX16" fmla="*/ 67466 w 67465"/>
                        <a:gd name="connsiteY16" fmla="*/ 63617 h 98774"/>
                        <a:gd name="connsiteX17" fmla="*/ 65446 w 67465"/>
                        <a:gd name="connsiteY17" fmla="*/ 81915 h 98774"/>
                        <a:gd name="connsiteX18" fmla="*/ 59779 w 67465"/>
                        <a:gd name="connsiteY18" fmla="*/ 91421 h 98774"/>
                        <a:gd name="connsiteX19" fmla="*/ 50044 w 67465"/>
                        <a:gd name="connsiteY19" fmla="*/ 96822 h 98774"/>
                        <a:gd name="connsiteX20" fmla="*/ 34652 w 67465"/>
                        <a:gd name="connsiteY20" fmla="*/ 98774 h 98774"/>
                        <a:gd name="connsiteX21" fmla="*/ 9716 w 67465"/>
                        <a:gd name="connsiteY21" fmla="*/ 92754 h 98774"/>
                        <a:gd name="connsiteX22" fmla="*/ 2362 w 67465"/>
                        <a:gd name="connsiteY22" fmla="*/ 77486 h 98774"/>
                        <a:gd name="connsiteX23" fmla="*/ 2410 w 67465"/>
                        <a:gd name="connsiteY23" fmla="*/ 75276 h 98774"/>
                        <a:gd name="connsiteX24" fmla="*/ 18755 w 67465"/>
                        <a:gd name="connsiteY24" fmla="*/ 34709 h 98774"/>
                        <a:gd name="connsiteX25" fmla="*/ 23022 w 67465"/>
                        <a:gd name="connsiteY25" fmla="*/ 50825 h 98774"/>
                        <a:gd name="connsiteX26" fmla="*/ 33537 w 67465"/>
                        <a:gd name="connsiteY26" fmla="*/ 55940 h 98774"/>
                        <a:gd name="connsiteX27" fmla="*/ 44863 w 67465"/>
                        <a:gd name="connsiteY27" fmla="*/ 50702 h 98774"/>
                        <a:gd name="connsiteX28" fmla="*/ 49482 w 67465"/>
                        <a:gd name="connsiteY28" fmla="*/ 35176 h 98774"/>
                        <a:gd name="connsiteX29" fmla="*/ 45053 w 67465"/>
                        <a:gd name="connsiteY29" fmla="*/ 19221 h 98774"/>
                        <a:gd name="connsiteX30" fmla="*/ 33852 w 67465"/>
                        <a:gd name="connsiteY30" fmla="*/ 14011 h 98774"/>
                        <a:gd name="connsiteX31" fmla="*/ 23013 w 67465"/>
                        <a:gd name="connsiteY31" fmla="*/ 19126 h 98774"/>
                        <a:gd name="connsiteX32" fmla="*/ 18755 w 67465"/>
                        <a:gd name="connsiteY32" fmla="*/ 34709 h 9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65" h="98774">
                          <a:moveTo>
                            <a:pt x="2410" y="75276"/>
                          </a:moveTo>
                          <a:lnTo>
                            <a:pt x="23308" y="77819"/>
                          </a:lnTo>
                          <a:cubicBezTo>
                            <a:pt x="23651" y="80248"/>
                            <a:pt x="24451" y="81925"/>
                            <a:pt x="25718" y="82829"/>
                          </a:cubicBezTo>
                          <a:cubicBezTo>
                            <a:pt x="27451" y="84134"/>
                            <a:pt x="30185" y="84782"/>
                            <a:pt x="33919" y="84782"/>
                          </a:cubicBezTo>
                          <a:cubicBezTo>
                            <a:pt x="38700" y="84782"/>
                            <a:pt x="42272" y="84068"/>
                            <a:pt x="44663" y="82629"/>
                          </a:cubicBezTo>
                          <a:cubicBezTo>
                            <a:pt x="46272" y="81677"/>
                            <a:pt x="47482" y="80134"/>
                            <a:pt x="48311" y="78010"/>
                          </a:cubicBezTo>
                          <a:cubicBezTo>
                            <a:pt x="48882" y="76486"/>
                            <a:pt x="49159" y="73685"/>
                            <a:pt x="49159" y="69609"/>
                          </a:cubicBezTo>
                          <a:lnTo>
                            <a:pt x="49159" y="59512"/>
                          </a:lnTo>
                          <a:cubicBezTo>
                            <a:pt x="43691" y="66980"/>
                            <a:pt x="36786" y="70714"/>
                            <a:pt x="28451" y="70714"/>
                          </a:cubicBezTo>
                          <a:cubicBezTo>
                            <a:pt x="19165" y="70714"/>
                            <a:pt x="11802" y="66780"/>
                            <a:pt x="6382" y="58931"/>
                          </a:cubicBezTo>
                          <a:cubicBezTo>
                            <a:pt x="2134" y="52721"/>
                            <a:pt x="0" y="44996"/>
                            <a:pt x="0" y="35747"/>
                          </a:cubicBezTo>
                          <a:cubicBezTo>
                            <a:pt x="0" y="24155"/>
                            <a:pt x="2791" y="15307"/>
                            <a:pt x="8363" y="9182"/>
                          </a:cubicBezTo>
                          <a:cubicBezTo>
                            <a:pt x="13945" y="3058"/>
                            <a:pt x="20879" y="0"/>
                            <a:pt x="29175" y="0"/>
                          </a:cubicBezTo>
                          <a:cubicBezTo>
                            <a:pt x="37719" y="0"/>
                            <a:pt x="44777" y="3753"/>
                            <a:pt x="50340" y="11268"/>
                          </a:cubicBezTo>
                          <a:lnTo>
                            <a:pt x="50340" y="1562"/>
                          </a:lnTo>
                          <a:lnTo>
                            <a:pt x="67466" y="1562"/>
                          </a:lnTo>
                          <a:lnTo>
                            <a:pt x="67466" y="63617"/>
                          </a:lnTo>
                          <a:cubicBezTo>
                            <a:pt x="67466" y="71780"/>
                            <a:pt x="66790" y="77876"/>
                            <a:pt x="65446" y="81915"/>
                          </a:cubicBezTo>
                          <a:cubicBezTo>
                            <a:pt x="64103" y="85954"/>
                            <a:pt x="62208" y="89116"/>
                            <a:pt x="59779" y="91421"/>
                          </a:cubicBezTo>
                          <a:cubicBezTo>
                            <a:pt x="57350" y="93726"/>
                            <a:pt x="54102" y="95526"/>
                            <a:pt x="50044" y="96822"/>
                          </a:cubicBezTo>
                          <a:cubicBezTo>
                            <a:pt x="45987" y="98127"/>
                            <a:pt x="40853" y="98774"/>
                            <a:pt x="34652" y="98774"/>
                          </a:cubicBezTo>
                          <a:cubicBezTo>
                            <a:pt x="22936" y="98774"/>
                            <a:pt x="14621" y="96764"/>
                            <a:pt x="9716" y="92754"/>
                          </a:cubicBezTo>
                          <a:cubicBezTo>
                            <a:pt x="4810" y="88744"/>
                            <a:pt x="2362" y="83649"/>
                            <a:pt x="2362" y="77486"/>
                          </a:cubicBezTo>
                          <a:cubicBezTo>
                            <a:pt x="2353" y="76876"/>
                            <a:pt x="2381" y="76143"/>
                            <a:pt x="2410" y="75276"/>
                          </a:cubicBezTo>
                          <a:close/>
                          <a:moveTo>
                            <a:pt x="18755" y="34709"/>
                          </a:moveTo>
                          <a:cubicBezTo>
                            <a:pt x="18755" y="42043"/>
                            <a:pt x="20174" y="47415"/>
                            <a:pt x="23022" y="50825"/>
                          </a:cubicBezTo>
                          <a:cubicBezTo>
                            <a:pt x="25860" y="54235"/>
                            <a:pt x="29366" y="55940"/>
                            <a:pt x="33537" y="55940"/>
                          </a:cubicBezTo>
                          <a:cubicBezTo>
                            <a:pt x="38005" y="55940"/>
                            <a:pt x="41777" y="54188"/>
                            <a:pt x="44863" y="50702"/>
                          </a:cubicBezTo>
                          <a:cubicBezTo>
                            <a:pt x="47949" y="47215"/>
                            <a:pt x="49482" y="42034"/>
                            <a:pt x="49482" y="35176"/>
                          </a:cubicBezTo>
                          <a:cubicBezTo>
                            <a:pt x="49482" y="28013"/>
                            <a:pt x="48006" y="22698"/>
                            <a:pt x="45053" y="19221"/>
                          </a:cubicBezTo>
                          <a:cubicBezTo>
                            <a:pt x="42101" y="15745"/>
                            <a:pt x="38367" y="14011"/>
                            <a:pt x="33852" y="14011"/>
                          </a:cubicBezTo>
                          <a:cubicBezTo>
                            <a:pt x="29471" y="14011"/>
                            <a:pt x="25851" y="15716"/>
                            <a:pt x="23013" y="19126"/>
                          </a:cubicBezTo>
                          <a:cubicBezTo>
                            <a:pt x="20184" y="22527"/>
                            <a:pt x="18755" y="27718"/>
                            <a:pt x="18755" y="34709"/>
                          </a:cubicBezTo>
                          <a:close/>
                        </a:path>
                      </a:pathLst>
                    </a:custGeom>
                    <a:solidFill>
                      <a:srgbClr val="000000"/>
                    </a:soli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72B35897-E0EF-E5AB-ED0A-43FD965B7296}"/>
                        </a:ext>
                      </a:extLst>
                    </p:cNvPr>
                    <p:cNvSpPr/>
                    <p:nvPr/>
                  </p:nvSpPr>
                  <p:spPr>
                    <a:xfrm>
                      <a:off x="9202502" y="2406244"/>
                      <a:ext cx="76114" cy="97097"/>
                    </a:xfrm>
                    <a:custGeom>
                      <a:avLst/>
                      <a:gdLst>
                        <a:gd name="connsiteX0" fmla="*/ 10 w 76114"/>
                        <a:gd name="connsiteY0" fmla="*/ 0 h 97097"/>
                        <a:gd name="connsiteX1" fmla="*/ 19278 w 76114"/>
                        <a:gd name="connsiteY1" fmla="*/ 0 h 97097"/>
                        <a:gd name="connsiteX2" fmla="*/ 19278 w 76114"/>
                        <a:gd name="connsiteY2" fmla="*/ 51702 h 97097"/>
                        <a:gd name="connsiteX3" fmla="*/ 19993 w 76114"/>
                        <a:gd name="connsiteY3" fmla="*/ 67656 h 97097"/>
                        <a:gd name="connsiteX4" fmla="*/ 25880 w 76114"/>
                        <a:gd name="connsiteY4" fmla="*/ 77067 h 97097"/>
                        <a:gd name="connsiteX5" fmla="*/ 38615 w 76114"/>
                        <a:gd name="connsiteY5" fmla="*/ 80620 h 97097"/>
                        <a:gd name="connsiteX6" fmla="*/ 50987 w 76114"/>
                        <a:gd name="connsiteY6" fmla="*/ 77267 h 97097"/>
                        <a:gd name="connsiteX7" fmla="*/ 55997 w 76114"/>
                        <a:gd name="connsiteY7" fmla="*/ 69028 h 97097"/>
                        <a:gd name="connsiteX8" fmla="*/ 56845 w 76114"/>
                        <a:gd name="connsiteY8" fmla="*/ 52816 h 97097"/>
                        <a:gd name="connsiteX9" fmla="*/ 56845 w 76114"/>
                        <a:gd name="connsiteY9" fmla="*/ 10 h 97097"/>
                        <a:gd name="connsiteX10" fmla="*/ 76114 w 76114"/>
                        <a:gd name="connsiteY10" fmla="*/ 10 h 97097"/>
                        <a:gd name="connsiteX11" fmla="*/ 76114 w 76114"/>
                        <a:gd name="connsiteY11" fmla="*/ 50149 h 97097"/>
                        <a:gd name="connsiteX12" fmla="*/ 74552 w 76114"/>
                        <a:gd name="connsiteY12" fmla="*/ 74438 h 97097"/>
                        <a:gd name="connsiteX13" fmla="*/ 68799 w 76114"/>
                        <a:gd name="connsiteY13" fmla="*/ 86420 h 97097"/>
                        <a:gd name="connsiteX14" fmla="*/ 57560 w 76114"/>
                        <a:gd name="connsiteY14" fmla="*/ 94202 h 97097"/>
                        <a:gd name="connsiteX15" fmla="*/ 39195 w 76114"/>
                        <a:gd name="connsiteY15" fmla="*/ 97098 h 97097"/>
                        <a:gd name="connsiteX16" fmla="*/ 18450 w 76114"/>
                        <a:gd name="connsiteY16" fmla="*/ 93936 h 97097"/>
                        <a:gd name="connsiteX17" fmla="*/ 7287 w 76114"/>
                        <a:gd name="connsiteY17" fmla="*/ 85735 h 97097"/>
                        <a:gd name="connsiteX18" fmla="*/ 1886 w 76114"/>
                        <a:gd name="connsiteY18" fmla="*/ 75152 h 97097"/>
                        <a:gd name="connsiteX19" fmla="*/ 0 w 76114"/>
                        <a:gd name="connsiteY19" fmla="*/ 50930 h 97097"/>
                        <a:gd name="connsiteX20" fmla="*/ 0 w 76114"/>
                        <a:gd name="connsiteY20" fmla="*/ 0 h 9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114" h="97097">
                          <a:moveTo>
                            <a:pt x="10" y="0"/>
                          </a:moveTo>
                          <a:lnTo>
                            <a:pt x="19278" y="0"/>
                          </a:lnTo>
                          <a:lnTo>
                            <a:pt x="19278" y="51702"/>
                          </a:lnTo>
                          <a:cubicBezTo>
                            <a:pt x="19278" y="59903"/>
                            <a:pt x="19517" y="65218"/>
                            <a:pt x="19993" y="67656"/>
                          </a:cubicBezTo>
                          <a:cubicBezTo>
                            <a:pt x="20822" y="71561"/>
                            <a:pt x="22784" y="74695"/>
                            <a:pt x="25880" y="77067"/>
                          </a:cubicBezTo>
                          <a:cubicBezTo>
                            <a:pt x="28985" y="79439"/>
                            <a:pt x="33223" y="80620"/>
                            <a:pt x="38615" y="80620"/>
                          </a:cubicBezTo>
                          <a:cubicBezTo>
                            <a:pt x="44082" y="80620"/>
                            <a:pt x="48206" y="79505"/>
                            <a:pt x="50987" y="77267"/>
                          </a:cubicBezTo>
                          <a:cubicBezTo>
                            <a:pt x="53769" y="75028"/>
                            <a:pt x="55445" y="72285"/>
                            <a:pt x="55997" y="69028"/>
                          </a:cubicBezTo>
                          <a:cubicBezTo>
                            <a:pt x="56550" y="65770"/>
                            <a:pt x="56845" y="60369"/>
                            <a:pt x="56845" y="52816"/>
                          </a:cubicBezTo>
                          <a:lnTo>
                            <a:pt x="56845" y="10"/>
                          </a:lnTo>
                          <a:lnTo>
                            <a:pt x="76114" y="10"/>
                          </a:lnTo>
                          <a:lnTo>
                            <a:pt x="76114" y="50149"/>
                          </a:lnTo>
                          <a:cubicBezTo>
                            <a:pt x="76114" y="61608"/>
                            <a:pt x="75590" y="69704"/>
                            <a:pt x="74552" y="74438"/>
                          </a:cubicBezTo>
                          <a:cubicBezTo>
                            <a:pt x="73514" y="79172"/>
                            <a:pt x="71581" y="83163"/>
                            <a:pt x="68799" y="86420"/>
                          </a:cubicBezTo>
                          <a:cubicBezTo>
                            <a:pt x="65989" y="89678"/>
                            <a:pt x="62246" y="92269"/>
                            <a:pt x="57560" y="94202"/>
                          </a:cubicBezTo>
                          <a:cubicBezTo>
                            <a:pt x="52873" y="96136"/>
                            <a:pt x="46749" y="97098"/>
                            <a:pt x="39195" y="97098"/>
                          </a:cubicBezTo>
                          <a:cubicBezTo>
                            <a:pt x="30080" y="97098"/>
                            <a:pt x="23165" y="96050"/>
                            <a:pt x="18450" y="93936"/>
                          </a:cubicBezTo>
                          <a:cubicBezTo>
                            <a:pt x="13745" y="91831"/>
                            <a:pt x="10020" y="89097"/>
                            <a:pt x="7287" y="85735"/>
                          </a:cubicBezTo>
                          <a:cubicBezTo>
                            <a:pt x="4553" y="82372"/>
                            <a:pt x="2743" y="78838"/>
                            <a:pt x="1886" y="75152"/>
                          </a:cubicBezTo>
                          <a:cubicBezTo>
                            <a:pt x="629" y="69685"/>
                            <a:pt x="0" y="61608"/>
                            <a:pt x="0" y="50930"/>
                          </a:cubicBezTo>
                          <a:lnTo>
                            <a:pt x="0" y="0"/>
                          </a:lnTo>
                          <a:close/>
                        </a:path>
                      </a:pathLst>
                    </a:custGeom>
                    <a:solidFill>
                      <a:srgbClr val="000000"/>
                    </a:soli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37CD9ED9-0E9D-F517-6783-C0B47A2E14B7}"/>
                        </a:ext>
                      </a:extLst>
                    </p:cNvPr>
                    <p:cNvSpPr/>
                    <p:nvPr/>
                  </p:nvSpPr>
                  <p:spPr>
                    <a:xfrm>
                      <a:off x="9298676" y="2430980"/>
                      <a:ext cx="63026" cy="70713"/>
                    </a:xfrm>
                    <a:custGeom>
                      <a:avLst/>
                      <a:gdLst>
                        <a:gd name="connsiteX0" fmla="*/ 63027 w 63026"/>
                        <a:gd name="connsiteY0" fmla="*/ 70714 h 70713"/>
                        <a:gd name="connsiteX1" fmla="*/ 44729 w 63026"/>
                        <a:gd name="connsiteY1" fmla="*/ 70714 h 70713"/>
                        <a:gd name="connsiteX2" fmla="*/ 44729 w 63026"/>
                        <a:gd name="connsiteY2" fmla="*/ 35423 h 70713"/>
                        <a:gd name="connsiteX3" fmla="*/ 43558 w 63026"/>
                        <a:gd name="connsiteY3" fmla="*/ 20936 h 70713"/>
                        <a:gd name="connsiteX4" fmla="*/ 39748 w 63026"/>
                        <a:gd name="connsiteY4" fmla="*/ 15821 h 70713"/>
                        <a:gd name="connsiteX5" fmla="*/ 33404 w 63026"/>
                        <a:gd name="connsiteY5" fmla="*/ 14002 h 70713"/>
                        <a:gd name="connsiteX6" fmla="*/ 24870 w 63026"/>
                        <a:gd name="connsiteY6" fmla="*/ 16602 h 70713"/>
                        <a:gd name="connsiteX7" fmla="*/ 19688 w 63026"/>
                        <a:gd name="connsiteY7" fmla="*/ 23508 h 70713"/>
                        <a:gd name="connsiteX8" fmla="*/ 18297 w 63026"/>
                        <a:gd name="connsiteY8" fmla="*/ 39395 h 70713"/>
                        <a:gd name="connsiteX9" fmla="*/ 18297 w 63026"/>
                        <a:gd name="connsiteY9" fmla="*/ 70714 h 70713"/>
                        <a:gd name="connsiteX10" fmla="*/ 0 w 63026"/>
                        <a:gd name="connsiteY10" fmla="*/ 70714 h 70713"/>
                        <a:gd name="connsiteX11" fmla="*/ 0 w 63026"/>
                        <a:gd name="connsiteY11" fmla="*/ 1562 h 70713"/>
                        <a:gd name="connsiteX12" fmla="*/ 16993 w 63026"/>
                        <a:gd name="connsiteY12" fmla="*/ 1562 h 70713"/>
                        <a:gd name="connsiteX13" fmla="*/ 16993 w 63026"/>
                        <a:gd name="connsiteY13" fmla="*/ 11716 h 70713"/>
                        <a:gd name="connsiteX14" fmla="*/ 39786 w 63026"/>
                        <a:gd name="connsiteY14" fmla="*/ 0 h 70713"/>
                        <a:gd name="connsiteX15" fmla="*/ 50854 w 63026"/>
                        <a:gd name="connsiteY15" fmla="*/ 2181 h 70713"/>
                        <a:gd name="connsiteX16" fmla="*/ 58445 w 63026"/>
                        <a:gd name="connsiteY16" fmla="*/ 7744 h 70713"/>
                        <a:gd name="connsiteX17" fmla="*/ 62017 w 63026"/>
                        <a:gd name="connsiteY17" fmla="*/ 15431 h 70713"/>
                        <a:gd name="connsiteX18" fmla="*/ 63027 w 63026"/>
                        <a:gd name="connsiteY18" fmla="*/ 27737 h 70713"/>
                        <a:gd name="connsiteX19" fmla="*/ 63027 w 6302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26" h="70713">
                          <a:moveTo>
                            <a:pt x="63027" y="70714"/>
                          </a:moveTo>
                          <a:lnTo>
                            <a:pt x="44729" y="70714"/>
                          </a:lnTo>
                          <a:lnTo>
                            <a:pt x="44729" y="35423"/>
                          </a:lnTo>
                          <a:cubicBezTo>
                            <a:pt x="44729" y="27956"/>
                            <a:pt x="44339" y="23127"/>
                            <a:pt x="43558" y="20936"/>
                          </a:cubicBezTo>
                          <a:cubicBezTo>
                            <a:pt x="42777" y="18745"/>
                            <a:pt x="41510" y="17040"/>
                            <a:pt x="39748" y="15821"/>
                          </a:cubicBezTo>
                          <a:cubicBezTo>
                            <a:pt x="37995" y="14611"/>
                            <a:pt x="35881" y="14002"/>
                            <a:pt x="33404" y="14002"/>
                          </a:cubicBezTo>
                          <a:cubicBezTo>
                            <a:pt x="30242" y="14002"/>
                            <a:pt x="27394" y="14869"/>
                            <a:pt x="24870" y="16602"/>
                          </a:cubicBezTo>
                          <a:cubicBezTo>
                            <a:pt x="22345" y="18336"/>
                            <a:pt x="20631" y="20641"/>
                            <a:pt x="19688" y="23508"/>
                          </a:cubicBezTo>
                          <a:cubicBezTo>
                            <a:pt x="18755" y="26375"/>
                            <a:pt x="18297" y="31671"/>
                            <a:pt x="18297" y="39395"/>
                          </a:cubicBezTo>
                          <a:lnTo>
                            <a:pt x="18297" y="70714"/>
                          </a:lnTo>
                          <a:lnTo>
                            <a:pt x="0" y="70714"/>
                          </a:lnTo>
                          <a:lnTo>
                            <a:pt x="0" y="1562"/>
                          </a:lnTo>
                          <a:lnTo>
                            <a:pt x="16993" y="1562"/>
                          </a:lnTo>
                          <a:lnTo>
                            <a:pt x="16993" y="11716"/>
                          </a:lnTo>
                          <a:cubicBezTo>
                            <a:pt x="23022" y="3905"/>
                            <a:pt x="30632" y="0"/>
                            <a:pt x="39786" y="0"/>
                          </a:cubicBezTo>
                          <a:cubicBezTo>
                            <a:pt x="43824" y="0"/>
                            <a:pt x="47510" y="724"/>
                            <a:pt x="50854" y="2181"/>
                          </a:cubicBezTo>
                          <a:cubicBezTo>
                            <a:pt x="54197" y="3639"/>
                            <a:pt x="56721" y="5496"/>
                            <a:pt x="58445" y="7744"/>
                          </a:cubicBezTo>
                          <a:cubicBezTo>
                            <a:pt x="60160" y="10001"/>
                            <a:pt x="61350" y="12563"/>
                            <a:pt x="62017" y="15431"/>
                          </a:cubicBezTo>
                          <a:cubicBezTo>
                            <a:pt x="62694" y="18298"/>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335F2E9-801A-EA12-16A5-1AC5DBEA4713}"/>
                        </a:ext>
                      </a:extLst>
                    </p:cNvPr>
                    <p:cNvSpPr/>
                    <p:nvPr/>
                  </p:nvSpPr>
                  <p:spPr>
                    <a:xfrm>
                      <a:off x="9380267" y="2406244"/>
                      <a:ext cx="18297" cy="95450"/>
                    </a:xfrm>
                    <a:custGeom>
                      <a:avLst/>
                      <a:gdLst>
                        <a:gd name="connsiteX0" fmla="*/ 0 w 18297"/>
                        <a:gd name="connsiteY0" fmla="*/ 16926 h 95450"/>
                        <a:gd name="connsiteX1" fmla="*/ 0 w 18297"/>
                        <a:gd name="connsiteY1" fmla="*/ 0 h 95450"/>
                        <a:gd name="connsiteX2" fmla="*/ 18298 w 18297"/>
                        <a:gd name="connsiteY2" fmla="*/ 0 h 95450"/>
                        <a:gd name="connsiteX3" fmla="*/ 18298 w 18297"/>
                        <a:gd name="connsiteY3" fmla="*/ 16926 h 95450"/>
                        <a:gd name="connsiteX4" fmla="*/ 0 w 18297"/>
                        <a:gd name="connsiteY4" fmla="*/ 16926 h 95450"/>
                        <a:gd name="connsiteX5" fmla="*/ 0 w 18297"/>
                        <a:gd name="connsiteY5" fmla="*/ 95450 h 95450"/>
                        <a:gd name="connsiteX6" fmla="*/ 0 w 18297"/>
                        <a:gd name="connsiteY6" fmla="*/ 26299 h 95450"/>
                        <a:gd name="connsiteX7" fmla="*/ 18298 w 18297"/>
                        <a:gd name="connsiteY7" fmla="*/ 26299 h 95450"/>
                        <a:gd name="connsiteX8" fmla="*/ 18298 w 18297"/>
                        <a:gd name="connsiteY8" fmla="*/ 95450 h 95450"/>
                        <a:gd name="connsiteX9" fmla="*/ 0 w 18297"/>
                        <a:gd name="connsiteY9" fmla="*/ 95450 h 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50">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6D216188-E1FE-F39A-8DEA-7377DE8200B9}"/>
                        </a:ext>
                      </a:extLst>
                    </p:cNvPr>
                    <p:cNvSpPr/>
                    <p:nvPr/>
                  </p:nvSpPr>
                  <p:spPr>
                    <a:xfrm>
                      <a:off x="9409728" y="2408139"/>
                      <a:ext cx="40776" cy="95126"/>
                    </a:xfrm>
                    <a:custGeom>
                      <a:avLst/>
                      <a:gdLst>
                        <a:gd name="connsiteX0" fmla="*/ 39291 w 40776"/>
                        <a:gd name="connsiteY0" fmla="*/ 24413 h 95126"/>
                        <a:gd name="connsiteX1" fmla="*/ 39291 w 40776"/>
                        <a:gd name="connsiteY1" fmla="*/ 38995 h 95126"/>
                        <a:gd name="connsiteX2" fmla="*/ 26784 w 40776"/>
                        <a:gd name="connsiteY2" fmla="*/ 38995 h 95126"/>
                        <a:gd name="connsiteX3" fmla="*/ 26784 w 40776"/>
                        <a:gd name="connsiteY3" fmla="*/ 66866 h 95126"/>
                        <a:gd name="connsiteX4" fmla="*/ 27137 w 40776"/>
                        <a:gd name="connsiteY4" fmla="*/ 76733 h 95126"/>
                        <a:gd name="connsiteX5" fmla="*/ 28775 w 40776"/>
                        <a:gd name="connsiteY5" fmla="*/ 79048 h 95126"/>
                        <a:gd name="connsiteX6" fmla="*/ 31861 w 40776"/>
                        <a:gd name="connsiteY6" fmla="*/ 79962 h 95126"/>
                        <a:gd name="connsiteX7" fmla="*/ 39214 w 40776"/>
                        <a:gd name="connsiteY7" fmla="*/ 78200 h 95126"/>
                        <a:gd name="connsiteX8" fmla="*/ 40776 w 40776"/>
                        <a:gd name="connsiteY8" fmla="*/ 92393 h 95126"/>
                        <a:gd name="connsiteX9" fmla="*/ 26318 w 40776"/>
                        <a:gd name="connsiteY9" fmla="*/ 95126 h 95126"/>
                        <a:gd name="connsiteX10" fmla="*/ 17393 w 40776"/>
                        <a:gd name="connsiteY10" fmla="*/ 93469 h 95126"/>
                        <a:gd name="connsiteX11" fmla="*/ 1157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3 h 95126"/>
                        <a:gd name="connsiteX17" fmla="*/ 8401 w 40776"/>
                        <a:gd name="connsiteY17" fmla="*/ 24413 h 95126"/>
                        <a:gd name="connsiteX18" fmla="*/ 8401 w 40776"/>
                        <a:gd name="connsiteY18" fmla="*/ 10678 h 95126"/>
                        <a:gd name="connsiteX19" fmla="*/ 26765 w 40776"/>
                        <a:gd name="connsiteY19" fmla="*/ 0 h 95126"/>
                        <a:gd name="connsiteX20" fmla="*/ 26765 w 40776"/>
                        <a:gd name="connsiteY20" fmla="*/ 24413 h 95126"/>
                        <a:gd name="connsiteX21" fmla="*/ 39291 w 40776"/>
                        <a:gd name="connsiteY21" fmla="*/ 24413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91" y="24413"/>
                          </a:moveTo>
                          <a:lnTo>
                            <a:pt x="39291" y="38995"/>
                          </a:lnTo>
                          <a:lnTo>
                            <a:pt x="26784" y="38995"/>
                          </a:lnTo>
                          <a:lnTo>
                            <a:pt x="26784" y="66866"/>
                          </a:lnTo>
                          <a:cubicBezTo>
                            <a:pt x="26784" y="72504"/>
                            <a:pt x="26908" y="75800"/>
                            <a:pt x="27137" y="76733"/>
                          </a:cubicBezTo>
                          <a:cubicBezTo>
                            <a:pt x="27375" y="77667"/>
                            <a:pt x="27918" y="78438"/>
                            <a:pt x="28775" y="79048"/>
                          </a:cubicBezTo>
                          <a:cubicBezTo>
                            <a:pt x="29613" y="79658"/>
                            <a:pt x="30651" y="79962"/>
                            <a:pt x="31861" y="79962"/>
                          </a:cubicBezTo>
                          <a:cubicBezTo>
                            <a:pt x="33556" y="79962"/>
                            <a:pt x="36014" y="79372"/>
                            <a:pt x="39214" y="78200"/>
                          </a:cubicBezTo>
                          <a:lnTo>
                            <a:pt x="40776" y="92393"/>
                          </a:lnTo>
                          <a:cubicBezTo>
                            <a:pt x="36528" y="94212"/>
                            <a:pt x="31709" y="95126"/>
                            <a:pt x="26318" y="95126"/>
                          </a:cubicBezTo>
                          <a:cubicBezTo>
                            <a:pt x="23012" y="95126"/>
                            <a:pt x="20041" y="94574"/>
                            <a:pt x="17393" y="93469"/>
                          </a:cubicBezTo>
                          <a:cubicBezTo>
                            <a:pt x="14745" y="92364"/>
                            <a:pt x="12802" y="90926"/>
                            <a:pt x="11573" y="89173"/>
                          </a:cubicBezTo>
                          <a:cubicBezTo>
                            <a:pt x="10325" y="87411"/>
                            <a:pt x="9468" y="85039"/>
                            <a:pt x="8992" y="82039"/>
                          </a:cubicBezTo>
                          <a:cubicBezTo>
                            <a:pt x="8601" y="79915"/>
                            <a:pt x="8401" y="75619"/>
                            <a:pt x="8401" y="69142"/>
                          </a:cubicBezTo>
                          <a:lnTo>
                            <a:pt x="8401" y="38995"/>
                          </a:lnTo>
                          <a:lnTo>
                            <a:pt x="0" y="38995"/>
                          </a:lnTo>
                          <a:lnTo>
                            <a:pt x="0" y="24413"/>
                          </a:lnTo>
                          <a:lnTo>
                            <a:pt x="8401" y="24413"/>
                          </a:lnTo>
                          <a:lnTo>
                            <a:pt x="8401" y="10678"/>
                          </a:lnTo>
                          <a:lnTo>
                            <a:pt x="26765" y="0"/>
                          </a:lnTo>
                          <a:lnTo>
                            <a:pt x="26765" y="24413"/>
                          </a:lnTo>
                          <a:lnTo>
                            <a:pt x="39291" y="24413"/>
                          </a:lnTo>
                          <a:close/>
                        </a:path>
                      </a:pathLst>
                    </a:custGeom>
                    <a:solidFill>
                      <a:srgbClr val="000000"/>
                    </a:solidFill>
                    <a:ln w="9525" cap="flat">
                      <a:noFill/>
                      <a:prstDash val="solid"/>
                      <a:miter/>
                    </a:ln>
                  </p:spPr>
                  <p:txBody>
                    <a:bodyPr rtlCol="0" anchor="ctr"/>
                    <a:lstStyle/>
                    <a:p>
                      <a:endParaRPr lang="en-US"/>
                    </a:p>
                  </p:txBody>
                </p:sp>
              </p:grpSp>
              <p:grpSp>
                <p:nvGrpSpPr>
                  <p:cNvPr id="41" name="Content Placeholder 8">
                    <a:extLst>
                      <a:ext uri="{FF2B5EF4-FFF2-40B4-BE49-F238E27FC236}">
                        <a16:creationId xmlns:a16="http://schemas.microsoft.com/office/drawing/2014/main" id="{580B2045-C085-B8E2-AE7F-3161EF9B3720}"/>
                      </a:ext>
                    </a:extLst>
                  </p:cNvPr>
                  <p:cNvGrpSpPr/>
                  <p:nvPr/>
                </p:nvGrpSpPr>
                <p:grpSpPr>
                  <a:xfrm>
                    <a:off x="7943850" y="2684231"/>
                    <a:ext cx="1524000" cy="400050"/>
                    <a:chOff x="7943850" y="2684231"/>
                    <a:chExt cx="1524000" cy="400050"/>
                  </a:xfrm>
                </p:grpSpPr>
                <p:sp>
                  <p:nvSpPr>
                    <p:cNvPr id="42" name="Freeform: Shape 41">
                      <a:extLst>
                        <a:ext uri="{FF2B5EF4-FFF2-40B4-BE49-F238E27FC236}">
                          <a16:creationId xmlns:a16="http://schemas.microsoft.com/office/drawing/2014/main" id="{BBC2033C-BFF1-E5B8-5C6D-65167A0C157E}"/>
                        </a:ext>
                      </a:extLst>
                    </p:cNvPr>
                    <p:cNvSpPr/>
                    <p:nvPr/>
                  </p:nvSpPr>
                  <p:spPr>
                    <a:xfrm>
                      <a:off x="7943850" y="2684231"/>
                      <a:ext cx="1524000" cy="400050"/>
                    </a:xfrm>
                    <a:custGeom>
                      <a:avLst/>
                      <a:gdLst>
                        <a:gd name="connsiteX0" fmla="*/ 0 w 1524000"/>
                        <a:gd name="connsiteY0" fmla="*/ 0 h 400050"/>
                        <a:gd name="connsiteX1" fmla="*/ 1524000 w 1524000"/>
                        <a:gd name="connsiteY1" fmla="*/ 0 h 400050"/>
                        <a:gd name="connsiteX2" fmla="*/ 1524000 w 1524000"/>
                        <a:gd name="connsiteY2" fmla="*/ 400050 h 400050"/>
                        <a:gd name="connsiteX3" fmla="*/ 0 w 152400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1524000" h="400050">
                          <a:moveTo>
                            <a:pt x="0" y="0"/>
                          </a:moveTo>
                          <a:lnTo>
                            <a:pt x="1524000" y="0"/>
                          </a:lnTo>
                          <a:lnTo>
                            <a:pt x="1524000" y="400050"/>
                          </a:lnTo>
                          <a:lnTo>
                            <a:pt x="0" y="400050"/>
                          </a:lnTo>
                          <a:close/>
                        </a:path>
                      </a:pathLst>
                    </a:custGeom>
                    <a:solidFill>
                      <a:srgbClr val="F99DCB"/>
                    </a:solidFill>
                    <a:ln w="19050" cap="flat">
                      <a:solidFill>
                        <a:srgbClr val="000000"/>
                      </a:solidFill>
                      <a:prstDash val="solid"/>
                      <a:miter/>
                    </a:ln>
                  </p:spPr>
                  <p:txBody>
                    <a:bodyPr rtlCol="0" anchor="ctr"/>
                    <a:lstStyle/>
                    <a:p>
                      <a:endParaRPr lang="en-US"/>
                    </a:p>
                  </p:txBody>
                </p:sp>
                <p:grpSp>
                  <p:nvGrpSpPr>
                    <p:cNvPr id="43" name="Content Placeholder 8">
                      <a:extLst>
                        <a:ext uri="{FF2B5EF4-FFF2-40B4-BE49-F238E27FC236}">
                          <a16:creationId xmlns:a16="http://schemas.microsoft.com/office/drawing/2014/main" id="{995149A1-2A38-1DA4-D389-6EE712CF4419}"/>
                        </a:ext>
                      </a:extLst>
                    </p:cNvPr>
                    <p:cNvGrpSpPr/>
                    <p:nvPr/>
                  </p:nvGrpSpPr>
                  <p:grpSpPr>
                    <a:xfrm>
                      <a:off x="8327031" y="2823715"/>
                      <a:ext cx="762314" cy="98726"/>
                      <a:chOff x="8327031" y="2823715"/>
                      <a:chExt cx="762314" cy="98726"/>
                    </a:xfrm>
                    <a:solidFill>
                      <a:srgbClr val="000000"/>
                    </a:solidFill>
                  </p:grpSpPr>
                  <p:sp>
                    <p:nvSpPr>
                      <p:cNvPr id="44" name="Freeform: Shape 43">
                        <a:extLst>
                          <a:ext uri="{FF2B5EF4-FFF2-40B4-BE49-F238E27FC236}">
                            <a16:creationId xmlns:a16="http://schemas.microsoft.com/office/drawing/2014/main" id="{8E5AEEA1-FD0A-9B66-75D6-BB47618263A7}"/>
                          </a:ext>
                        </a:extLst>
                      </p:cNvPr>
                      <p:cNvSpPr/>
                      <p:nvPr/>
                    </p:nvSpPr>
                    <p:spPr>
                      <a:xfrm>
                        <a:off x="8327031" y="2823715"/>
                        <a:ext cx="83143" cy="98707"/>
                      </a:xfrm>
                      <a:custGeom>
                        <a:avLst/>
                        <a:gdLst>
                          <a:gd name="connsiteX0" fmla="*/ 64456 w 83143"/>
                          <a:gd name="connsiteY0" fmla="*/ 61989 h 98707"/>
                          <a:gd name="connsiteX1" fmla="*/ 83144 w 83143"/>
                          <a:gd name="connsiteY1" fmla="*/ 67913 h 98707"/>
                          <a:gd name="connsiteX2" fmla="*/ 68856 w 83143"/>
                          <a:gd name="connsiteY2" fmla="*/ 91126 h 98707"/>
                          <a:gd name="connsiteX3" fmla="*/ 43491 w 83143"/>
                          <a:gd name="connsiteY3" fmla="*/ 98708 h 98707"/>
                          <a:gd name="connsiteX4" fmla="*/ 12240 w 83143"/>
                          <a:gd name="connsiteY4" fmla="*/ 85715 h 98707"/>
                          <a:gd name="connsiteX5" fmla="*/ 0 w 83143"/>
                          <a:gd name="connsiteY5" fmla="*/ 50197 h 98707"/>
                          <a:gd name="connsiteX6" fmla="*/ 12306 w 83143"/>
                          <a:gd name="connsiteY6" fmla="*/ 13183 h 98707"/>
                          <a:gd name="connsiteX7" fmla="*/ 44663 w 83143"/>
                          <a:gd name="connsiteY7" fmla="*/ 0 h 98707"/>
                          <a:gd name="connsiteX8" fmla="*/ 73114 w 83143"/>
                          <a:gd name="connsiteY8" fmla="*/ 10354 h 98707"/>
                          <a:gd name="connsiteX9" fmla="*/ 82877 w 83143"/>
                          <a:gd name="connsiteY9" fmla="*/ 27937 h 98707"/>
                          <a:gd name="connsiteX10" fmla="*/ 63798 w 83143"/>
                          <a:gd name="connsiteY10" fmla="*/ 32499 h 98707"/>
                          <a:gd name="connsiteX11" fmla="*/ 56731 w 83143"/>
                          <a:gd name="connsiteY11" fmla="*/ 20784 h 98707"/>
                          <a:gd name="connsiteX12" fmla="*/ 43672 w 83143"/>
                          <a:gd name="connsiteY12" fmla="*/ 16488 h 98707"/>
                          <a:gd name="connsiteX13" fmla="*/ 26451 w 83143"/>
                          <a:gd name="connsiteY13" fmla="*/ 24108 h 98707"/>
                          <a:gd name="connsiteX14" fmla="*/ 19841 w 83143"/>
                          <a:gd name="connsiteY14" fmla="*/ 48787 h 98707"/>
                          <a:gd name="connsiteX15" fmla="*/ 26356 w 83143"/>
                          <a:gd name="connsiteY15" fmla="*/ 74571 h 98707"/>
                          <a:gd name="connsiteX16" fmla="*/ 43282 w 83143"/>
                          <a:gd name="connsiteY16" fmla="*/ 82258 h 98707"/>
                          <a:gd name="connsiteX17" fmla="*/ 56502 w 83143"/>
                          <a:gd name="connsiteY17" fmla="*/ 77372 h 98707"/>
                          <a:gd name="connsiteX18" fmla="*/ 64456 w 83143"/>
                          <a:gd name="connsiteY18" fmla="*/ 61989 h 9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143" h="98707">
                            <a:moveTo>
                              <a:pt x="64456" y="61989"/>
                            </a:moveTo>
                            <a:lnTo>
                              <a:pt x="83144" y="67913"/>
                            </a:lnTo>
                            <a:cubicBezTo>
                              <a:pt x="80277" y="78334"/>
                              <a:pt x="75514" y="86068"/>
                              <a:pt x="68856" y="91126"/>
                            </a:cubicBezTo>
                            <a:cubicBezTo>
                              <a:pt x="62198" y="96183"/>
                              <a:pt x="53740" y="98708"/>
                              <a:pt x="43491" y="98708"/>
                            </a:cubicBezTo>
                            <a:cubicBezTo>
                              <a:pt x="30813" y="98708"/>
                              <a:pt x="20403" y="94374"/>
                              <a:pt x="12240" y="85715"/>
                            </a:cubicBezTo>
                            <a:cubicBezTo>
                              <a:pt x="4077" y="77057"/>
                              <a:pt x="0" y="65218"/>
                              <a:pt x="0" y="50197"/>
                            </a:cubicBezTo>
                            <a:cubicBezTo>
                              <a:pt x="0" y="34309"/>
                              <a:pt x="4105" y="21974"/>
                              <a:pt x="12306" y="13183"/>
                            </a:cubicBezTo>
                            <a:cubicBezTo>
                              <a:pt x="20507" y="4391"/>
                              <a:pt x="31299" y="0"/>
                              <a:pt x="44663" y="0"/>
                            </a:cubicBezTo>
                            <a:cubicBezTo>
                              <a:pt x="56340" y="0"/>
                              <a:pt x="65827" y="3448"/>
                              <a:pt x="73114" y="10354"/>
                            </a:cubicBezTo>
                            <a:cubicBezTo>
                              <a:pt x="77457" y="14430"/>
                              <a:pt x="80705" y="20288"/>
                              <a:pt x="82877" y="27937"/>
                            </a:cubicBezTo>
                            <a:lnTo>
                              <a:pt x="63798" y="32499"/>
                            </a:lnTo>
                            <a:cubicBezTo>
                              <a:pt x="62665" y="27546"/>
                              <a:pt x="60312" y="23641"/>
                              <a:pt x="56731" y="20784"/>
                            </a:cubicBezTo>
                            <a:cubicBezTo>
                              <a:pt x="53150" y="17926"/>
                              <a:pt x="48797" y="16488"/>
                              <a:pt x="43672" y="16488"/>
                            </a:cubicBezTo>
                            <a:cubicBezTo>
                              <a:pt x="36595" y="16488"/>
                              <a:pt x="30851" y="19031"/>
                              <a:pt x="26451" y="24108"/>
                            </a:cubicBezTo>
                            <a:cubicBezTo>
                              <a:pt x="22050" y="29185"/>
                              <a:pt x="19841" y="37414"/>
                              <a:pt x="19841" y="48787"/>
                            </a:cubicBezTo>
                            <a:cubicBezTo>
                              <a:pt x="19841" y="60855"/>
                              <a:pt x="22012" y="69447"/>
                              <a:pt x="26356" y="74571"/>
                            </a:cubicBezTo>
                            <a:cubicBezTo>
                              <a:pt x="30699" y="79696"/>
                              <a:pt x="36338" y="82258"/>
                              <a:pt x="43282" y="82258"/>
                            </a:cubicBezTo>
                            <a:cubicBezTo>
                              <a:pt x="48406" y="82258"/>
                              <a:pt x="52807" y="80629"/>
                              <a:pt x="56502" y="77372"/>
                            </a:cubicBezTo>
                            <a:cubicBezTo>
                              <a:pt x="60198" y="74114"/>
                              <a:pt x="62855" y="68980"/>
                              <a:pt x="64456" y="61989"/>
                            </a:cubicBezTo>
                            <a:close/>
                          </a:path>
                        </a:pathLst>
                      </a:custGeom>
                      <a:solidFill>
                        <a:srgbClr val="000000"/>
                      </a:solid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EC8483EB-53E5-690D-9AB5-E5956567D394}"/>
                          </a:ext>
                        </a:extLst>
                      </p:cNvPr>
                      <p:cNvSpPr/>
                      <p:nvPr/>
                    </p:nvSpPr>
                    <p:spPr>
                      <a:xfrm>
                        <a:off x="8422347" y="2850080"/>
                        <a:ext cx="71361" cy="72275"/>
                      </a:xfrm>
                      <a:custGeom>
                        <a:avLst/>
                        <a:gdLst>
                          <a:gd name="connsiteX0" fmla="*/ 0 w 71361"/>
                          <a:gd name="connsiteY0" fmla="*/ 35166 h 72275"/>
                          <a:gd name="connsiteX1" fmla="*/ 4496 w 71361"/>
                          <a:gd name="connsiteY1" fmla="*/ 17516 h 72275"/>
                          <a:gd name="connsiteX2" fmla="*/ 17221 w 71361"/>
                          <a:gd name="connsiteY2" fmla="*/ 4496 h 72275"/>
                          <a:gd name="connsiteX3" fmla="*/ 35614 w 71361"/>
                          <a:gd name="connsiteY3" fmla="*/ 0 h 72275"/>
                          <a:gd name="connsiteX4" fmla="*/ 61332 w 71361"/>
                          <a:gd name="connsiteY4" fmla="*/ 10192 h 72275"/>
                          <a:gd name="connsiteX5" fmla="*/ 71361 w 71361"/>
                          <a:gd name="connsiteY5" fmla="*/ 35947 h 72275"/>
                          <a:gd name="connsiteX6" fmla="*/ 61236 w 71361"/>
                          <a:gd name="connsiteY6" fmla="*/ 61960 h 72275"/>
                          <a:gd name="connsiteX7" fmla="*/ 35747 w 71361"/>
                          <a:gd name="connsiteY7" fmla="*/ 72276 h 72275"/>
                          <a:gd name="connsiteX8" fmla="*/ 17612 w 71361"/>
                          <a:gd name="connsiteY8" fmla="*/ 67980 h 72275"/>
                          <a:gd name="connsiteX9" fmla="*/ 4496 w 71361"/>
                          <a:gd name="connsiteY9" fmla="*/ 55378 h 72275"/>
                          <a:gd name="connsiteX10" fmla="*/ 0 w 71361"/>
                          <a:gd name="connsiteY10" fmla="*/ 35166 h 72275"/>
                          <a:gd name="connsiteX11" fmla="*/ 18755 w 71361"/>
                          <a:gd name="connsiteY11" fmla="*/ 36147 h 72275"/>
                          <a:gd name="connsiteX12" fmla="*/ 23641 w 71361"/>
                          <a:gd name="connsiteY12" fmla="*/ 51902 h 72275"/>
                          <a:gd name="connsiteX13" fmla="*/ 35690 w 71361"/>
                          <a:gd name="connsiteY13" fmla="*/ 57369 h 72275"/>
                          <a:gd name="connsiteX14" fmla="*/ 47701 w 71361"/>
                          <a:gd name="connsiteY14" fmla="*/ 51902 h 72275"/>
                          <a:gd name="connsiteX15" fmla="*/ 52550 w 71361"/>
                          <a:gd name="connsiteY15" fmla="*/ 36014 h 72275"/>
                          <a:gd name="connsiteX16" fmla="*/ 47701 w 71361"/>
                          <a:gd name="connsiteY16" fmla="*/ 20383 h 72275"/>
                          <a:gd name="connsiteX17" fmla="*/ 35690 w 71361"/>
                          <a:gd name="connsiteY17" fmla="*/ 14916 h 72275"/>
                          <a:gd name="connsiteX18" fmla="*/ 23641 w 71361"/>
                          <a:gd name="connsiteY18" fmla="*/ 20383 h 72275"/>
                          <a:gd name="connsiteX19" fmla="*/ 18755 w 71361"/>
                          <a:gd name="connsiteY19" fmla="*/ 36147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61" h="72275">
                            <a:moveTo>
                              <a:pt x="0" y="35166"/>
                            </a:moveTo>
                            <a:cubicBezTo>
                              <a:pt x="0" y="29089"/>
                              <a:pt x="1496" y="23212"/>
                              <a:pt x="4496" y="17516"/>
                            </a:cubicBezTo>
                            <a:cubicBezTo>
                              <a:pt x="7496" y="11820"/>
                              <a:pt x="11735" y="7487"/>
                              <a:pt x="17221" y="4496"/>
                            </a:cubicBezTo>
                            <a:cubicBezTo>
                              <a:pt x="22708" y="1505"/>
                              <a:pt x="28842" y="0"/>
                              <a:pt x="35614" y="0"/>
                            </a:cubicBezTo>
                            <a:cubicBezTo>
                              <a:pt x="46072" y="0"/>
                              <a:pt x="54655" y="3391"/>
                              <a:pt x="61332" y="10192"/>
                            </a:cubicBezTo>
                            <a:cubicBezTo>
                              <a:pt x="68009" y="16993"/>
                              <a:pt x="71361" y="25565"/>
                              <a:pt x="71361" y="35947"/>
                            </a:cubicBezTo>
                            <a:cubicBezTo>
                              <a:pt x="71361" y="46406"/>
                              <a:pt x="67989" y="55083"/>
                              <a:pt x="61236" y="61960"/>
                            </a:cubicBezTo>
                            <a:cubicBezTo>
                              <a:pt x="54483" y="68837"/>
                              <a:pt x="45987" y="72276"/>
                              <a:pt x="35747" y="72276"/>
                            </a:cubicBezTo>
                            <a:cubicBezTo>
                              <a:pt x="29404" y="72276"/>
                              <a:pt x="23365" y="70847"/>
                              <a:pt x="17612" y="67980"/>
                            </a:cubicBezTo>
                            <a:cubicBezTo>
                              <a:pt x="11859" y="65113"/>
                              <a:pt x="7487" y="60912"/>
                              <a:pt x="4496" y="55378"/>
                            </a:cubicBezTo>
                            <a:cubicBezTo>
                              <a:pt x="1505" y="49844"/>
                              <a:pt x="0" y="43110"/>
                              <a:pt x="0" y="35166"/>
                            </a:cubicBezTo>
                            <a:close/>
                            <a:moveTo>
                              <a:pt x="18755" y="36147"/>
                            </a:moveTo>
                            <a:cubicBezTo>
                              <a:pt x="18755" y="43005"/>
                              <a:pt x="20384" y="48254"/>
                              <a:pt x="23641" y="51902"/>
                            </a:cubicBezTo>
                            <a:cubicBezTo>
                              <a:pt x="26899" y="55550"/>
                              <a:pt x="30909" y="57369"/>
                              <a:pt x="35690" y="57369"/>
                            </a:cubicBezTo>
                            <a:cubicBezTo>
                              <a:pt x="40472" y="57369"/>
                              <a:pt x="44472" y="55550"/>
                              <a:pt x="47701" y="51902"/>
                            </a:cubicBezTo>
                            <a:cubicBezTo>
                              <a:pt x="50930" y="48254"/>
                              <a:pt x="52550" y="42958"/>
                              <a:pt x="52550" y="36014"/>
                            </a:cubicBezTo>
                            <a:cubicBezTo>
                              <a:pt x="52550" y="29242"/>
                              <a:pt x="50930" y="24032"/>
                              <a:pt x="47701" y="20383"/>
                            </a:cubicBezTo>
                            <a:cubicBezTo>
                              <a:pt x="44472" y="16735"/>
                              <a:pt x="40462" y="14916"/>
                              <a:pt x="35690" y="14916"/>
                            </a:cubicBezTo>
                            <a:cubicBezTo>
                              <a:pt x="30918" y="14916"/>
                              <a:pt x="26899" y="16735"/>
                              <a:pt x="23641" y="20383"/>
                            </a:cubicBezTo>
                            <a:cubicBezTo>
                              <a:pt x="20384" y="24032"/>
                              <a:pt x="18755" y="29280"/>
                              <a:pt x="18755" y="36147"/>
                            </a:cubicBezTo>
                            <a:close/>
                          </a:path>
                        </a:pathLst>
                      </a:custGeom>
                      <a:solidFill>
                        <a:srgbClr val="000000"/>
                      </a:solid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C3694FA-3838-E258-EE13-016B14967406}"/>
                          </a:ext>
                        </a:extLst>
                      </p:cNvPr>
                      <p:cNvSpPr/>
                      <p:nvPr/>
                    </p:nvSpPr>
                    <p:spPr>
                      <a:xfrm>
                        <a:off x="8507901" y="2850080"/>
                        <a:ext cx="63036" cy="70713"/>
                      </a:xfrm>
                      <a:custGeom>
                        <a:avLst/>
                        <a:gdLst>
                          <a:gd name="connsiteX0" fmla="*/ 63036 w 63036"/>
                          <a:gd name="connsiteY0" fmla="*/ 70714 h 70713"/>
                          <a:gd name="connsiteX1" fmla="*/ 44739 w 63036"/>
                          <a:gd name="connsiteY1" fmla="*/ 70714 h 70713"/>
                          <a:gd name="connsiteX2" fmla="*/ 44739 w 63036"/>
                          <a:gd name="connsiteY2" fmla="*/ 35423 h 70713"/>
                          <a:gd name="connsiteX3" fmla="*/ 43567 w 63036"/>
                          <a:gd name="connsiteY3" fmla="*/ 20936 h 70713"/>
                          <a:gd name="connsiteX4" fmla="*/ 39757 w 63036"/>
                          <a:gd name="connsiteY4" fmla="*/ 15821 h 70713"/>
                          <a:gd name="connsiteX5" fmla="*/ 33404 w 63036"/>
                          <a:gd name="connsiteY5" fmla="*/ 14002 h 70713"/>
                          <a:gd name="connsiteX6" fmla="*/ 24870 w 63036"/>
                          <a:gd name="connsiteY6" fmla="*/ 16602 h 70713"/>
                          <a:gd name="connsiteX7" fmla="*/ 19698 w 63036"/>
                          <a:gd name="connsiteY7" fmla="*/ 23508 h 70713"/>
                          <a:gd name="connsiteX8" fmla="*/ 18298 w 63036"/>
                          <a:gd name="connsiteY8" fmla="*/ 39395 h 70713"/>
                          <a:gd name="connsiteX9" fmla="*/ 18298 w 63036"/>
                          <a:gd name="connsiteY9" fmla="*/ 70714 h 70713"/>
                          <a:gd name="connsiteX10" fmla="*/ 0 w 63036"/>
                          <a:gd name="connsiteY10" fmla="*/ 70714 h 70713"/>
                          <a:gd name="connsiteX11" fmla="*/ 0 w 63036"/>
                          <a:gd name="connsiteY11" fmla="*/ 1562 h 70713"/>
                          <a:gd name="connsiteX12" fmla="*/ 16993 w 63036"/>
                          <a:gd name="connsiteY12" fmla="*/ 1562 h 70713"/>
                          <a:gd name="connsiteX13" fmla="*/ 16993 w 63036"/>
                          <a:gd name="connsiteY13" fmla="*/ 11716 h 70713"/>
                          <a:gd name="connsiteX14" fmla="*/ 39786 w 63036"/>
                          <a:gd name="connsiteY14" fmla="*/ 0 h 70713"/>
                          <a:gd name="connsiteX15" fmla="*/ 50854 w 63036"/>
                          <a:gd name="connsiteY15" fmla="*/ 2181 h 70713"/>
                          <a:gd name="connsiteX16" fmla="*/ 58436 w 63036"/>
                          <a:gd name="connsiteY16" fmla="*/ 7744 h 70713"/>
                          <a:gd name="connsiteX17" fmla="*/ 62017 w 63036"/>
                          <a:gd name="connsiteY17" fmla="*/ 15430 h 70713"/>
                          <a:gd name="connsiteX18" fmla="*/ 63027 w 63036"/>
                          <a:gd name="connsiteY18" fmla="*/ 27737 h 70713"/>
                          <a:gd name="connsiteX19" fmla="*/ 63027 w 6303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36" h="70713">
                            <a:moveTo>
                              <a:pt x="63036" y="70714"/>
                            </a:moveTo>
                            <a:lnTo>
                              <a:pt x="44739" y="70714"/>
                            </a:lnTo>
                            <a:lnTo>
                              <a:pt x="44739" y="35423"/>
                            </a:lnTo>
                            <a:cubicBezTo>
                              <a:pt x="44739" y="27956"/>
                              <a:pt x="44348" y="23127"/>
                              <a:pt x="43567" y="20936"/>
                            </a:cubicBezTo>
                            <a:cubicBezTo>
                              <a:pt x="42786" y="18745"/>
                              <a:pt x="41519" y="17040"/>
                              <a:pt x="39757" y="15821"/>
                            </a:cubicBezTo>
                            <a:cubicBezTo>
                              <a:pt x="37995" y="14602"/>
                              <a:pt x="35881" y="14002"/>
                              <a:pt x="33404" y="14002"/>
                            </a:cubicBezTo>
                            <a:cubicBezTo>
                              <a:pt x="30232" y="14002"/>
                              <a:pt x="27394" y="14868"/>
                              <a:pt x="24870" y="16602"/>
                            </a:cubicBezTo>
                            <a:cubicBezTo>
                              <a:pt x="22346" y="18336"/>
                              <a:pt x="20631" y="20641"/>
                              <a:pt x="19698" y="23508"/>
                            </a:cubicBezTo>
                            <a:cubicBezTo>
                              <a:pt x="18764" y="26375"/>
                              <a:pt x="18298" y="31671"/>
                              <a:pt x="18298" y="39395"/>
                            </a:cubicBezTo>
                            <a:lnTo>
                              <a:pt x="18298" y="70714"/>
                            </a:lnTo>
                            <a:lnTo>
                              <a:pt x="0" y="70714"/>
                            </a:lnTo>
                            <a:lnTo>
                              <a:pt x="0" y="1562"/>
                            </a:lnTo>
                            <a:lnTo>
                              <a:pt x="16993" y="1562"/>
                            </a:lnTo>
                            <a:lnTo>
                              <a:pt x="16993" y="11716"/>
                            </a:lnTo>
                            <a:cubicBezTo>
                              <a:pt x="23022" y="3905"/>
                              <a:pt x="30623" y="0"/>
                              <a:pt x="39786" y="0"/>
                            </a:cubicBezTo>
                            <a:cubicBezTo>
                              <a:pt x="43825" y="0"/>
                              <a:pt x="47511" y="724"/>
                              <a:pt x="50854" y="2181"/>
                            </a:cubicBezTo>
                            <a:cubicBezTo>
                              <a:pt x="54197" y="3639"/>
                              <a:pt x="56721" y="5496"/>
                              <a:pt x="58436" y="7744"/>
                            </a:cubicBezTo>
                            <a:cubicBezTo>
                              <a:pt x="60150" y="9992"/>
                              <a:pt x="61341" y="12563"/>
                              <a:pt x="62017" y="15430"/>
                            </a:cubicBezTo>
                            <a:cubicBezTo>
                              <a:pt x="62694" y="18298"/>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AD03679D-4C7D-6199-C72A-CC323899AE14}"/>
                          </a:ext>
                        </a:extLst>
                      </p:cNvPr>
                      <p:cNvSpPr/>
                      <p:nvPr/>
                    </p:nvSpPr>
                    <p:spPr>
                      <a:xfrm>
                        <a:off x="8581920" y="2827239"/>
                        <a:ext cx="40776" cy="95126"/>
                      </a:xfrm>
                      <a:custGeom>
                        <a:avLst/>
                        <a:gdLst>
                          <a:gd name="connsiteX0" fmla="*/ 39281 w 40776"/>
                          <a:gd name="connsiteY0" fmla="*/ 24413 h 95126"/>
                          <a:gd name="connsiteX1" fmla="*/ 39281 w 40776"/>
                          <a:gd name="connsiteY1" fmla="*/ 38995 h 95126"/>
                          <a:gd name="connsiteX2" fmla="*/ 26775 w 40776"/>
                          <a:gd name="connsiteY2" fmla="*/ 38995 h 95126"/>
                          <a:gd name="connsiteX3" fmla="*/ 26775 w 40776"/>
                          <a:gd name="connsiteY3" fmla="*/ 66865 h 95126"/>
                          <a:gd name="connsiteX4" fmla="*/ 27137 w 40776"/>
                          <a:gd name="connsiteY4" fmla="*/ 76733 h 95126"/>
                          <a:gd name="connsiteX5" fmla="*/ 28766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3 h 95126"/>
                          <a:gd name="connsiteX17" fmla="*/ 8401 w 40776"/>
                          <a:gd name="connsiteY17" fmla="*/ 24413 h 95126"/>
                          <a:gd name="connsiteX18" fmla="*/ 8401 w 40776"/>
                          <a:gd name="connsiteY18" fmla="*/ 10678 h 95126"/>
                          <a:gd name="connsiteX19" fmla="*/ 26765 w 40776"/>
                          <a:gd name="connsiteY19" fmla="*/ 0 h 95126"/>
                          <a:gd name="connsiteX20" fmla="*/ 26765 w 40776"/>
                          <a:gd name="connsiteY20" fmla="*/ 24413 h 95126"/>
                          <a:gd name="connsiteX21" fmla="*/ 39281 w 40776"/>
                          <a:gd name="connsiteY21" fmla="*/ 24413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81" y="24413"/>
                            </a:moveTo>
                            <a:lnTo>
                              <a:pt x="39281" y="38995"/>
                            </a:lnTo>
                            <a:lnTo>
                              <a:pt x="26775" y="38995"/>
                            </a:lnTo>
                            <a:lnTo>
                              <a:pt x="26775" y="66865"/>
                            </a:lnTo>
                            <a:cubicBezTo>
                              <a:pt x="26775" y="72504"/>
                              <a:pt x="26899" y="75800"/>
                              <a:pt x="27137" y="76733"/>
                            </a:cubicBezTo>
                            <a:cubicBezTo>
                              <a:pt x="27375" y="77667"/>
                              <a:pt x="27918" y="78438"/>
                              <a:pt x="28766" y="79048"/>
                            </a:cubicBezTo>
                            <a:cubicBezTo>
                              <a:pt x="29613" y="79658"/>
                              <a:pt x="30642" y="79962"/>
                              <a:pt x="31861" y="79962"/>
                            </a:cubicBezTo>
                            <a:cubicBezTo>
                              <a:pt x="33557" y="79962"/>
                              <a:pt x="36004" y="79372"/>
                              <a:pt x="39214" y="78200"/>
                            </a:cubicBezTo>
                            <a:lnTo>
                              <a:pt x="40777" y="92392"/>
                            </a:lnTo>
                            <a:cubicBezTo>
                              <a:pt x="36519" y="94212"/>
                              <a:pt x="31699" y="95126"/>
                              <a:pt x="26318" y="95126"/>
                            </a:cubicBezTo>
                            <a:cubicBezTo>
                              <a:pt x="23022" y="95126"/>
                              <a:pt x="20041" y="94574"/>
                              <a:pt x="17393" y="93469"/>
                            </a:cubicBezTo>
                            <a:cubicBezTo>
                              <a:pt x="14745" y="92364"/>
                              <a:pt x="12802" y="90926"/>
                              <a:pt x="11563" y="89173"/>
                            </a:cubicBezTo>
                            <a:cubicBezTo>
                              <a:pt x="10325" y="87420"/>
                              <a:pt x="9468" y="85039"/>
                              <a:pt x="8992" y="82039"/>
                            </a:cubicBezTo>
                            <a:cubicBezTo>
                              <a:pt x="8601" y="79915"/>
                              <a:pt x="8401" y="75619"/>
                              <a:pt x="8401" y="69142"/>
                            </a:cubicBezTo>
                            <a:lnTo>
                              <a:pt x="8401" y="38995"/>
                            </a:lnTo>
                            <a:lnTo>
                              <a:pt x="0" y="38995"/>
                            </a:lnTo>
                            <a:lnTo>
                              <a:pt x="0" y="24413"/>
                            </a:lnTo>
                            <a:lnTo>
                              <a:pt x="8401" y="24413"/>
                            </a:lnTo>
                            <a:lnTo>
                              <a:pt x="8401" y="10678"/>
                            </a:lnTo>
                            <a:lnTo>
                              <a:pt x="26765" y="0"/>
                            </a:lnTo>
                            <a:lnTo>
                              <a:pt x="26765" y="24413"/>
                            </a:lnTo>
                            <a:lnTo>
                              <a:pt x="39281" y="24413"/>
                            </a:lnTo>
                            <a:close/>
                          </a:path>
                        </a:pathLst>
                      </a:custGeom>
                      <a:solidFill>
                        <a:srgbClr val="000000"/>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E49E866-9C63-3046-0731-C2ECFFE225B3}"/>
                          </a:ext>
                        </a:extLst>
                      </p:cNvPr>
                      <p:cNvSpPr/>
                      <p:nvPr/>
                    </p:nvSpPr>
                    <p:spPr>
                      <a:xfrm>
                        <a:off x="8633117" y="2850080"/>
                        <a:ext cx="44805" cy="70713"/>
                      </a:xfrm>
                      <a:custGeom>
                        <a:avLst/>
                        <a:gdLst>
                          <a:gd name="connsiteX0" fmla="*/ 18298 w 44805"/>
                          <a:gd name="connsiteY0" fmla="*/ 70714 h 70713"/>
                          <a:gd name="connsiteX1" fmla="*/ 0 w 44805"/>
                          <a:gd name="connsiteY1" fmla="*/ 70714 h 70713"/>
                          <a:gd name="connsiteX2" fmla="*/ 0 w 44805"/>
                          <a:gd name="connsiteY2" fmla="*/ 1562 h 70713"/>
                          <a:gd name="connsiteX3" fmla="*/ 16993 w 44805"/>
                          <a:gd name="connsiteY3" fmla="*/ 1562 h 70713"/>
                          <a:gd name="connsiteX4" fmla="*/ 16993 w 44805"/>
                          <a:gd name="connsiteY4" fmla="*/ 11392 h 70713"/>
                          <a:gd name="connsiteX5" fmla="*/ 24841 w 44805"/>
                          <a:gd name="connsiteY5" fmla="*/ 2210 h 70713"/>
                          <a:gd name="connsiteX6" fmla="*/ 32756 w 44805"/>
                          <a:gd name="connsiteY6" fmla="*/ 0 h 70713"/>
                          <a:gd name="connsiteX7" fmla="*/ 44806 w 44805"/>
                          <a:gd name="connsiteY7" fmla="*/ 3448 h 70713"/>
                          <a:gd name="connsiteX8" fmla="*/ 39138 w 44805"/>
                          <a:gd name="connsiteY8" fmla="*/ 19402 h 70713"/>
                          <a:gd name="connsiteX9" fmla="*/ 30547 w 44805"/>
                          <a:gd name="connsiteY9" fmla="*/ 16412 h 70713"/>
                          <a:gd name="connsiteX10" fmla="*/ 24032 w 44805"/>
                          <a:gd name="connsiteY10" fmla="*/ 18526 h 70713"/>
                          <a:gd name="connsiteX11" fmla="*/ 19831 w 44805"/>
                          <a:gd name="connsiteY11" fmla="*/ 26175 h 70713"/>
                          <a:gd name="connsiteX12" fmla="*/ 18298 w 44805"/>
                          <a:gd name="connsiteY12" fmla="*/ 49359 h 70713"/>
                          <a:gd name="connsiteX13" fmla="*/ 18298 w 44805"/>
                          <a:gd name="connsiteY13"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5" h="70713">
                            <a:moveTo>
                              <a:pt x="18298" y="70714"/>
                            </a:moveTo>
                            <a:lnTo>
                              <a:pt x="0" y="70714"/>
                            </a:lnTo>
                            <a:lnTo>
                              <a:pt x="0" y="1562"/>
                            </a:lnTo>
                            <a:lnTo>
                              <a:pt x="16993" y="1562"/>
                            </a:lnTo>
                            <a:lnTo>
                              <a:pt x="16993" y="11392"/>
                            </a:lnTo>
                            <a:cubicBezTo>
                              <a:pt x="19898" y="6744"/>
                              <a:pt x="22517" y="3686"/>
                              <a:pt x="24841" y="2210"/>
                            </a:cubicBezTo>
                            <a:cubicBezTo>
                              <a:pt x="27165" y="733"/>
                              <a:pt x="29804" y="0"/>
                              <a:pt x="32756" y="0"/>
                            </a:cubicBezTo>
                            <a:cubicBezTo>
                              <a:pt x="36928" y="0"/>
                              <a:pt x="40938" y="1152"/>
                              <a:pt x="44806" y="3448"/>
                            </a:cubicBezTo>
                            <a:lnTo>
                              <a:pt x="39138" y="19402"/>
                            </a:lnTo>
                            <a:cubicBezTo>
                              <a:pt x="36052" y="17412"/>
                              <a:pt x="33185" y="16412"/>
                              <a:pt x="30547" y="16412"/>
                            </a:cubicBezTo>
                            <a:cubicBezTo>
                              <a:pt x="27984" y="16412"/>
                              <a:pt x="25813" y="17116"/>
                              <a:pt x="24032" y="18526"/>
                            </a:cubicBezTo>
                            <a:cubicBezTo>
                              <a:pt x="22250" y="19936"/>
                              <a:pt x="20850" y="22489"/>
                              <a:pt x="19831" y="26175"/>
                            </a:cubicBezTo>
                            <a:cubicBezTo>
                              <a:pt x="18812" y="29861"/>
                              <a:pt x="18298" y="37595"/>
                              <a:pt x="18298" y="49359"/>
                            </a:cubicBezTo>
                            <a:lnTo>
                              <a:pt x="18298" y="70714"/>
                            </a:lnTo>
                            <a:close/>
                          </a:path>
                        </a:pathLst>
                      </a:custGeom>
                      <a:solidFill>
                        <a:srgbClr val="000000"/>
                      </a:solid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721A901A-7927-5294-7046-868B0DB0E272}"/>
                          </a:ext>
                        </a:extLst>
                      </p:cNvPr>
                      <p:cNvSpPr/>
                      <p:nvPr/>
                    </p:nvSpPr>
                    <p:spPr>
                      <a:xfrm>
                        <a:off x="8681561" y="2850080"/>
                        <a:ext cx="71370" cy="72275"/>
                      </a:xfrm>
                      <a:custGeom>
                        <a:avLst/>
                        <a:gdLst>
                          <a:gd name="connsiteX0" fmla="*/ 0 w 71370"/>
                          <a:gd name="connsiteY0" fmla="*/ 35166 h 72275"/>
                          <a:gd name="connsiteX1" fmla="*/ 4496 w 71370"/>
                          <a:gd name="connsiteY1" fmla="*/ 17516 h 72275"/>
                          <a:gd name="connsiteX2" fmla="*/ 17221 w 71370"/>
                          <a:gd name="connsiteY2" fmla="*/ 4496 h 72275"/>
                          <a:gd name="connsiteX3" fmla="*/ 35624 w 71370"/>
                          <a:gd name="connsiteY3" fmla="*/ 0 h 72275"/>
                          <a:gd name="connsiteX4" fmla="*/ 61341 w 71370"/>
                          <a:gd name="connsiteY4" fmla="*/ 10192 h 72275"/>
                          <a:gd name="connsiteX5" fmla="*/ 71371 w 71370"/>
                          <a:gd name="connsiteY5" fmla="*/ 35947 h 72275"/>
                          <a:gd name="connsiteX6" fmla="*/ 61246 w 71370"/>
                          <a:gd name="connsiteY6" fmla="*/ 61960 h 72275"/>
                          <a:gd name="connsiteX7" fmla="*/ 35757 w 71370"/>
                          <a:gd name="connsiteY7" fmla="*/ 72276 h 72275"/>
                          <a:gd name="connsiteX8" fmla="*/ 17621 w 71370"/>
                          <a:gd name="connsiteY8" fmla="*/ 67980 h 72275"/>
                          <a:gd name="connsiteX9" fmla="*/ 4505 w 71370"/>
                          <a:gd name="connsiteY9" fmla="*/ 55378 h 72275"/>
                          <a:gd name="connsiteX10" fmla="*/ 0 w 71370"/>
                          <a:gd name="connsiteY10" fmla="*/ 35166 h 72275"/>
                          <a:gd name="connsiteX11" fmla="*/ 18755 w 71370"/>
                          <a:gd name="connsiteY11" fmla="*/ 36147 h 72275"/>
                          <a:gd name="connsiteX12" fmla="*/ 23641 w 71370"/>
                          <a:gd name="connsiteY12" fmla="*/ 51902 h 72275"/>
                          <a:gd name="connsiteX13" fmla="*/ 35690 w 71370"/>
                          <a:gd name="connsiteY13" fmla="*/ 57369 h 72275"/>
                          <a:gd name="connsiteX14" fmla="*/ 47701 w 71370"/>
                          <a:gd name="connsiteY14" fmla="*/ 51902 h 72275"/>
                          <a:gd name="connsiteX15" fmla="*/ 52559 w 71370"/>
                          <a:gd name="connsiteY15" fmla="*/ 36014 h 72275"/>
                          <a:gd name="connsiteX16" fmla="*/ 47701 w 71370"/>
                          <a:gd name="connsiteY16" fmla="*/ 20383 h 72275"/>
                          <a:gd name="connsiteX17" fmla="*/ 35690 w 71370"/>
                          <a:gd name="connsiteY17" fmla="*/ 14916 h 72275"/>
                          <a:gd name="connsiteX18" fmla="*/ 23641 w 71370"/>
                          <a:gd name="connsiteY18" fmla="*/ 20383 h 72275"/>
                          <a:gd name="connsiteX19" fmla="*/ 18755 w 71370"/>
                          <a:gd name="connsiteY19" fmla="*/ 36147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0" h="72275">
                            <a:moveTo>
                              <a:pt x="0" y="35166"/>
                            </a:moveTo>
                            <a:cubicBezTo>
                              <a:pt x="0" y="29089"/>
                              <a:pt x="1495" y="23212"/>
                              <a:pt x="4496" y="17516"/>
                            </a:cubicBezTo>
                            <a:cubicBezTo>
                              <a:pt x="7496" y="11820"/>
                              <a:pt x="11735" y="7487"/>
                              <a:pt x="17221" y="4496"/>
                            </a:cubicBezTo>
                            <a:cubicBezTo>
                              <a:pt x="22717" y="1505"/>
                              <a:pt x="28851" y="0"/>
                              <a:pt x="35624" y="0"/>
                            </a:cubicBezTo>
                            <a:cubicBezTo>
                              <a:pt x="46082" y="0"/>
                              <a:pt x="54654" y="3391"/>
                              <a:pt x="61341" y="10192"/>
                            </a:cubicBezTo>
                            <a:cubicBezTo>
                              <a:pt x="68028" y="16993"/>
                              <a:pt x="71371" y="25565"/>
                              <a:pt x="71371" y="35947"/>
                            </a:cubicBezTo>
                            <a:cubicBezTo>
                              <a:pt x="71371" y="46406"/>
                              <a:pt x="67999" y="55083"/>
                              <a:pt x="61246" y="61960"/>
                            </a:cubicBezTo>
                            <a:cubicBezTo>
                              <a:pt x="54502" y="68837"/>
                              <a:pt x="46006" y="72276"/>
                              <a:pt x="35757" y="72276"/>
                            </a:cubicBezTo>
                            <a:cubicBezTo>
                              <a:pt x="29413" y="72276"/>
                              <a:pt x="23374" y="70847"/>
                              <a:pt x="17621" y="67980"/>
                            </a:cubicBezTo>
                            <a:cubicBezTo>
                              <a:pt x="11868" y="65113"/>
                              <a:pt x="7496" y="60912"/>
                              <a:pt x="4505" y="55378"/>
                            </a:cubicBezTo>
                            <a:cubicBezTo>
                              <a:pt x="1514" y="49844"/>
                              <a:pt x="0" y="43110"/>
                              <a:pt x="0" y="35166"/>
                            </a:cubicBezTo>
                            <a:close/>
                            <a:moveTo>
                              <a:pt x="18755" y="36147"/>
                            </a:moveTo>
                            <a:cubicBezTo>
                              <a:pt x="18755" y="43005"/>
                              <a:pt x="20383" y="48254"/>
                              <a:pt x="23641" y="51902"/>
                            </a:cubicBezTo>
                            <a:cubicBezTo>
                              <a:pt x="26899" y="55550"/>
                              <a:pt x="30918" y="57369"/>
                              <a:pt x="35690" y="57369"/>
                            </a:cubicBezTo>
                            <a:cubicBezTo>
                              <a:pt x="40462" y="57369"/>
                              <a:pt x="44472" y="55550"/>
                              <a:pt x="47701" y="51902"/>
                            </a:cubicBezTo>
                            <a:cubicBezTo>
                              <a:pt x="50940" y="48254"/>
                              <a:pt x="52559" y="42958"/>
                              <a:pt x="52559" y="36014"/>
                            </a:cubicBezTo>
                            <a:cubicBezTo>
                              <a:pt x="52559" y="29242"/>
                              <a:pt x="50940" y="24032"/>
                              <a:pt x="47701" y="20383"/>
                            </a:cubicBezTo>
                            <a:cubicBezTo>
                              <a:pt x="44472" y="16735"/>
                              <a:pt x="40462" y="14916"/>
                              <a:pt x="35690" y="14916"/>
                            </a:cubicBezTo>
                            <a:cubicBezTo>
                              <a:pt x="30918" y="14916"/>
                              <a:pt x="26899" y="16735"/>
                              <a:pt x="23641" y="20383"/>
                            </a:cubicBezTo>
                            <a:cubicBezTo>
                              <a:pt x="20383" y="24032"/>
                              <a:pt x="18755" y="29280"/>
                              <a:pt x="18755" y="36147"/>
                            </a:cubicBezTo>
                            <a:close/>
                          </a:path>
                        </a:pathLst>
                      </a:custGeom>
                      <a:solidFill>
                        <a:srgbClr val="000000"/>
                      </a:solid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916DB8D-1977-B1AE-10A5-4D0298A46428}"/>
                          </a:ext>
                        </a:extLst>
                      </p:cNvPr>
                      <p:cNvSpPr/>
                      <p:nvPr/>
                    </p:nvSpPr>
                    <p:spPr>
                      <a:xfrm>
                        <a:off x="8767248" y="2825344"/>
                        <a:ext cx="18297" cy="95449"/>
                      </a:xfrm>
                      <a:custGeom>
                        <a:avLst/>
                        <a:gdLst>
                          <a:gd name="connsiteX0" fmla="*/ 0 w 18297"/>
                          <a:gd name="connsiteY0" fmla="*/ 95450 h 95449"/>
                          <a:gd name="connsiteX1" fmla="*/ 0 w 18297"/>
                          <a:gd name="connsiteY1" fmla="*/ 0 h 95449"/>
                          <a:gd name="connsiteX2" fmla="*/ 18297 w 18297"/>
                          <a:gd name="connsiteY2" fmla="*/ 0 h 95449"/>
                          <a:gd name="connsiteX3" fmla="*/ 18297 w 18297"/>
                          <a:gd name="connsiteY3" fmla="*/ 95450 h 95449"/>
                          <a:gd name="connsiteX4" fmla="*/ 0 w 18297"/>
                          <a:gd name="connsiteY4" fmla="*/ 95450 h 95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97" h="95449">
                            <a:moveTo>
                              <a:pt x="0" y="95450"/>
                            </a:moveTo>
                            <a:lnTo>
                              <a:pt x="0" y="0"/>
                            </a:lnTo>
                            <a:lnTo>
                              <a:pt x="18297" y="0"/>
                            </a:lnTo>
                            <a:lnTo>
                              <a:pt x="1829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D3ACE19-C1B9-0427-F2A7-2B5B954A2B9A}"/>
                          </a:ext>
                        </a:extLst>
                      </p:cNvPr>
                      <p:cNvSpPr/>
                      <p:nvPr/>
                    </p:nvSpPr>
                    <p:spPr>
                      <a:xfrm>
                        <a:off x="8841343" y="2825344"/>
                        <a:ext cx="76114" cy="97097"/>
                      </a:xfrm>
                      <a:custGeom>
                        <a:avLst/>
                        <a:gdLst>
                          <a:gd name="connsiteX0" fmla="*/ 10 w 76114"/>
                          <a:gd name="connsiteY0" fmla="*/ 0 h 97097"/>
                          <a:gd name="connsiteX1" fmla="*/ 19278 w 76114"/>
                          <a:gd name="connsiteY1" fmla="*/ 0 h 97097"/>
                          <a:gd name="connsiteX2" fmla="*/ 19278 w 76114"/>
                          <a:gd name="connsiteY2" fmla="*/ 51702 h 97097"/>
                          <a:gd name="connsiteX3" fmla="*/ 19993 w 76114"/>
                          <a:gd name="connsiteY3" fmla="*/ 67656 h 97097"/>
                          <a:gd name="connsiteX4" fmla="*/ 25889 w 76114"/>
                          <a:gd name="connsiteY4" fmla="*/ 77067 h 97097"/>
                          <a:gd name="connsiteX5" fmla="*/ 38614 w 76114"/>
                          <a:gd name="connsiteY5" fmla="*/ 80620 h 97097"/>
                          <a:gd name="connsiteX6" fmla="*/ 50987 w 76114"/>
                          <a:gd name="connsiteY6" fmla="*/ 77267 h 97097"/>
                          <a:gd name="connsiteX7" fmla="*/ 55997 w 76114"/>
                          <a:gd name="connsiteY7" fmla="*/ 69028 h 97097"/>
                          <a:gd name="connsiteX8" fmla="*/ 56845 w 76114"/>
                          <a:gd name="connsiteY8" fmla="*/ 52816 h 97097"/>
                          <a:gd name="connsiteX9" fmla="*/ 56845 w 76114"/>
                          <a:gd name="connsiteY9" fmla="*/ 10 h 97097"/>
                          <a:gd name="connsiteX10" fmla="*/ 76114 w 76114"/>
                          <a:gd name="connsiteY10" fmla="*/ 10 h 97097"/>
                          <a:gd name="connsiteX11" fmla="*/ 76114 w 76114"/>
                          <a:gd name="connsiteY11" fmla="*/ 50149 h 97097"/>
                          <a:gd name="connsiteX12" fmla="*/ 74552 w 76114"/>
                          <a:gd name="connsiteY12" fmla="*/ 74438 h 97097"/>
                          <a:gd name="connsiteX13" fmla="*/ 68789 w 76114"/>
                          <a:gd name="connsiteY13" fmla="*/ 86420 h 97097"/>
                          <a:gd name="connsiteX14" fmla="*/ 57560 w 76114"/>
                          <a:gd name="connsiteY14" fmla="*/ 94202 h 97097"/>
                          <a:gd name="connsiteX15" fmla="*/ 39195 w 76114"/>
                          <a:gd name="connsiteY15" fmla="*/ 97098 h 97097"/>
                          <a:gd name="connsiteX16" fmla="*/ 18459 w 76114"/>
                          <a:gd name="connsiteY16" fmla="*/ 93936 h 97097"/>
                          <a:gd name="connsiteX17" fmla="*/ 7286 w 76114"/>
                          <a:gd name="connsiteY17" fmla="*/ 85735 h 97097"/>
                          <a:gd name="connsiteX18" fmla="*/ 1886 w 76114"/>
                          <a:gd name="connsiteY18" fmla="*/ 75152 h 97097"/>
                          <a:gd name="connsiteX19" fmla="*/ 0 w 76114"/>
                          <a:gd name="connsiteY19" fmla="*/ 50930 h 97097"/>
                          <a:gd name="connsiteX20" fmla="*/ 0 w 76114"/>
                          <a:gd name="connsiteY20" fmla="*/ 0 h 9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114" h="97097">
                            <a:moveTo>
                              <a:pt x="10" y="0"/>
                            </a:moveTo>
                            <a:lnTo>
                              <a:pt x="19278" y="0"/>
                            </a:lnTo>
                            <a:lnTo>
                              <a:pt x="19278" y="51702"/>
                            </a:lnTo>
                            <a:cubicBezTo>
                              <a:pt x="19278" y="59903"/>
                              <a:pt x="19507" y="65218"/>
                              <a:pt x="19993" y="67656"/>
                            </a:cubicBezTo>
                            <a:cubicBezTo>
                              <a:pt x="20812" y="71561"/>
                              <a:pt x="22784" y="74695"/>
                              <a:pt x="25889" y="77067"/>
                            </a:cubicBezTo>
                            <a:cubicBezTo>
                              <a:pt x="28985" y="79438"/>
                              <a:pt x="33233" y="80620"/>
                              <a:pt x="38614" y="80620"/>
                            </a:cubicBezTo>
                            <a:cubicBezTo>
                              <a:pt x="44082" y="80620"/>
                              <a:pt x="48215" y="79505"/>
                              <a:pt x="50987" y="77267"/>
                            </a:cubicBezTo>
                            <a:cubicBezTo>
                              <a:pt x="53759" y="75028"/>
                              <a:pt x="55436" y="72285"/>
                              <a:pt x="55997" y="69028"/>
                            </a:cubicBezTo>
                            <a:cubicBezTo>
                              <a:pt x="56559" y="65770"/>
                              <a:pt x="56845" y="60369"/>
                              <a:pt x="56845" y="52816"/>
                            </a:cubicBezTo>
                            <a:lnTo>
                              <a:pt x="56845" y="10"/>
                            </a:lnTo>
                            <a:lnTo>
                              <a:pt x="76114" y="10"/>
                            </a:lnTo>
                            <a:lnTo>
                              <a:pt x="76114" y="50149"/>
                            </a:lnTo>
                            <a:cubicBezTo>
                              <a:pt x="76114" y="61608"/>
                              <a:pt x="75590" y="69704"/>
                              <a:pt x="74552" y="74438"/>
                            </a:cubicBezTo>
                            <a:cubicBezTo>
                              <a:pt x="73514" y="79172"/>
                              <a:pt x="71590" y="83163"/>
                              <a:pt x="68789" y="86420"/>
                            </a:cubicBezTo>
                            <a:cubicBezTo>
                              <a:pt x="65999" y="89678"/>
                              <a:pt x="62246" y="92269"/>
                              <a:pt x="57560" y="94202"/>
                            </a:cubicBezTo>
                            <a:cubicBezTo>
                              <a:pt x="52873" y="96136"/>
                              <a:pt x="46749" y="97098"/>
                              <a:pt x="39195" y="97098"/>
                            </a:cubicBezTo>
                            <a:cubicBezTo>
                              <a:pt x="30080" y="97098"/>
                              <a:pt x="23165" y="96050"/>
                              <a:pt x="18459" y="93936"/>
                            </a:cubicBezTo>
                            <a:cubicBezTo>
                              <a:pt x="13745" y="91831"/>
                              <a:pt x="10020" y="89097"/>
                              <a:pt x="7286" y="85735"/>
                            </a:cubicBezTo>
                            <a:cubicBezTo>
                              <a:pt x="4553" y="82372"/>
                              <a:pt x="2753" y="78838"/>
                              <a:pt x="1886" y="75152"/>
                            </a:cubicBezTo>
                            <a:cubicBezTo>
                              <a:pt x="619" y="69685"/>
                              <a:pt x="0" y="61608"/>
                              <a:pt x="0" y="50930"/>
                            </a:cubicBezTo>
                            <a:lnTo>
                              <a:pt x="0" y="0"/>
                            </a:lnTo>
                            <a:close/>
                          </a:path>
                        </a:pathLst>
                      </a:custGeom>
                      <a:solidFill>
                        <a:srgbClr val="000000"/>
                      </a:solid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692D2B-F5AC-6384-AA30-508BCB3D19AB}"/>
                          </a:ext>
                        </a:extLst>
                      </p:cNvPr>
                      <p:cNvSpPr/>
                      <p:nvPr/>
                    </p:nvSpPr>
                    <p:spPr>
                      <a:xfrm>
                        <a:off x="8937516" y="2850080"/>
                        <a:ext cx="63026" cy="70713"/>
                      </a:xfrm>
                      <a:custGeom>
                        <a:avLst/>
                        <a:gdLst>
                          <a:gd name="connsiteX0" fmla="*/ 63027 w 63026"/>
                          <a:gd name="connsiteY0" fmla="*/ 70714 h 70713"/>
                          <a:gd name="connsiteX1" fmla="*/ 44730 w 63026"/>
                          <a:gd name="connsiteY1" fmla="*/ 70714 h 70713"/>
                          <a:gd name="connsiteX2" fmla="*/ 44730 w 63026"/>
                          <a:gd name="connsiteY2" fmla="*/ 35423 h 70713"/>
                          <a:gd name="connsiteX3" fmla="*/ 43558 w 63026"/>
                          <a:gd name="connsiteY3" fmla="*/ 20936 h 70713"/>
                          <a:gd name="connsiteX4" fmla="*/ 39757 w 63026"/>
                          <a:gd name="connsiteY4" fmla="*/ 15821 h 70713"/>
                          <a:gd name="connsiteX5" fmla="*/ 33404 w 63026"/>
                          <a:gd name="connsiteY5" fmla="*/ 14002 h 70713"/>
                          <a:gd name="connsiteX6" fmla="*/ 24870 w 63026"/>
                          <a:gd name="connsiteY6" fmla="*/ 16602 h 70713"/>
                          <a:gd name="connsiteX7" fmla="*/ 19698 w 63026"/>
                          <a:gd name="connsiteY7" fmla="*/ 23508 h 70713"/>
                          <a:gd name="connsiteX8" fmla="*/ 18298 w 63026"/>
                          <a:gd name="connsiteY8" fmla="*/ 39395 h 70713"/>
                          <a:gd name="connsiteX9" fmla="*/ 18298 w 63026"/>
                          <a:gd name="connsiteY9" fmla="*/ 70714 h 70713"/>
                          <a:gd name="connsiteX10" fmla="*/ 0 w 63026"/>
                          <a:gd name="connsiteY10" fmla="*/ 70714 h 70713"/>
                          <a:gd name="connsiteX11" fmla="*/ 0 w 63026"/>
                          <a:gd name="connsiteY11" fmla="*/ 1562 h 70713"/>
                          <a:gd name="connsiteX12" fmla="*/ 16993 w 63026"/>
                          <a:gd name="connsiteY12" fmla="*/ 1562 h 70713"/>
                          <a:gd name="connsiteX13" fmla="*/ 16993 w 63026"/>
                          <a:gd name="connsiteY13" fmla="*/ 11716 h 70713"/>
                          <a:gd name="connsiteX14" fmla="*/ 39786 w 63026"/>
                          <a:gd name="connsiteY14" fmla="*/ 0 h 70713"/>
                          <a:gd name="connsiteX15" fmla="*/ 50854 w 63026"/>
                          <a:gd name="connsiteY15" fmla="*/ 2181 h 70713"/>
                          <a:gd name="connsiteX16" fmla="*/ 58436 w 63026"/>
                          <a:gd name="connsiteY16" fmla="*/ 7744 h 70713"/>
                          <a:gd name="connsiteX17" fmla="*/ 62027 w 63026"/>
                          <a:gd name="connsiteY17" fmla="*/ 15430 h 70713"/>
                          <a:gd name="connsiteX18" fmla="*/ 63027 w 63026"/>
                          <a:gd name="connsiteY18" fmla="*/ 27737 h 70713"/>
                          <a:gd name="connsiteX19" fmla="*/ 63027 w 6302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26" h="70713">
                            <a:moveTo>
                              <a:pt x="63027" y="70714"/>
                            </a:moveTo>
                            <a:lnTo>
                              <a:pt x="44730" y="70714"/>
                            </a:lnTo>
                            <a:lnTo>
                              <a:pt x="44730" y="35423"/>
                            </a:lnTo>
                            <a:cubicBezTo>
                              <a:pt x="44730" y="27956"/>
                              <a:pt x="44339" y="23127"/>
                              <a:pt x="43558" y="20936"/>
                            </a:cubicBezTo>
                            <a:cubicBezTo>
                              <a:pt x="42777" y="18745"/>
                              <a:pt x="41500" y="17040"/>
                              <a:pt x="39757" y="15821"/>
                            </a:cubicBezTo>
                            <a:cubicBezTo>
                              <a:pt x="37986" y="14611"/>
                              <a:pt x="35881" y="14002"/>
                              <a:pt x="33404" y="14002"/>
                            </a:cubicBezTo>
                            <a:cubicBezTo>
                              <a:pt x="30232" y="14002"/>
                              <a:pt x="27384" y="14868"/>
                              <a:pt x="24870" y="16602"/>
                            </a:cubicBezTo>
                            <a:cubicBezTo>
                              <a:pt x="22355" y="18336"/>
                              <a:pt x="20631" y="20641"/>
                              <a:pt x="19698" y="23508"/>
                            </a:cubicBezTo>
                            <a:cubicBezTo>
                              <a:pt x="18755" y="26375"/>
                              <a:pt x="18298" y="31671"/>
                              <a:pt x="18298" y="39395"/>
                            </a:cubicBezTo>
                            <a:lnTo>
                              <a:pt x="18298" y="70714"/>
                            </a:lnTo>
                            <a:lnTo>
                              <a:pt x="0" y="70714"/>
                            </a:lnTo>
                            <a:lnTo>
                              <a:pt x="0" y="1562"/>
                            </a:lnTo>
                            <a:lnTo>
                              <a:pt x="16993" y="1562"/>
                            </a:lnTo>
                            <a:lnTo>
                              <a:pt x="16993" y="11716"/>
                            </a:lnTo>
                            <a:cubicBezTo>
                              <a:pt x="23031" y="3905"/>
                              <a:pt x="30623" y="0"/>
                              <a:pt x="39786" y="0"/>
                            </a:cubicBezTo>
                            <a:cubicBezTo>
                              <a:pt x="43825" y="0"/>
                              <a:pt x="47520" y="724"/>
                              <a:pt x="50854" y="2181"/>
                            </a:cubicBezTo>
                            <a:cubicBezTo>
                              <a:pt x="54188" y="3639"/>
                              <a:pt x="56722" y="5496"/>
                              <a:pt x="58436" y="7744"/>
                            </a:cubicBezTo>
                            <a:cubicBezTo>
                              <a:pt x="60160" y="10001"/>
                              <a:pt x="61351" y="12563"/>
                              <a:pt x="62027" y="15430"/>
                            </a:cubicBezTo>
                            <a:cubicBezTo>
                              <a:pt x="62694" y="18298"/>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560D2C6-F16F-FC34-6857-193B4F9625CB}"/>
                          </a:ext>
                        </a:extLst>
                      </p:cNvPr>
                      <p:cNvSpPr/>
                      <p:nvPr/>
                    </p:nvSpPr>
                    <p:spPr>
                      <a:xfrm>
                        <a:off x="9019108" y="2825344"/>
                        <a:ext cx="18297" cy="95449"/>
                      </a:xfrm>
                      <a:custGeom>
                        <a:avLst/>
                        <a:gdLst>
                          <a:gd name="connsiteX0" fmla="*/ 0 w 18297"/>
                          <a:gd name="connsiteY0" fmla="*/ 16926 h 95449"/>
                          <a:gd name="connsiteX1" fmla="*/ 0 w 18297"/>
                          <a:gd name="connsiteY1" fmla="*/ 0 h 95449"/>
                          <a:gd name="connsiteX2" fmla="*/ 18297 w 18297"/>
                          <a:gd name="connsiteY2" fmla="*/ 0 h 95449"/>
                          <a:gd name="connsiteX3" fmla="*/ 18297 w 18297"/>
                          <a:gd name="connsiteY3" fmla="*/ 16926 h 95449"/>
                          <a:gd name="connsiteX4" fmla="*/ 0 w 18297"/>
                          <a:gd name="connsiteY4" fmla="*/ 16926 h 95449"/>
                          <a:gd name="connsiteX5" fmla="*/ 0 w 18297"/>
                          <a:gd name="connsiteY5" fmla="*/ 95450 h 95449"/>
                          <a:gd name="connsiteX6" fmla="*/ 0 w 18297"/>
                          <a:gd name="connsiteY6" fmla="*/ 26298 h 95449"/>
                          <a:gd name="connsiteX7" fmla="*/ 18297 w 18297"/>
                          <a:gd name="connsiteY7" fmla="*/ 26298 h 95449"/>
                          <a:gd name="connsiteX8" fmla="*/ 18297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7" y="0"/>
                            </a:lnTo>
                            <a:lnTo>
                              <a:pt x="18297" y="16926"/>
                            </a:lnTo>
                            <a:lnTo>
                              <a:pt x="0" y="16926"/>
                            </a:lnTo>
                            <a:close/>
                            <a:moveTo>
                              <a:pt x="0" y="95450"/>
                            </a:moveTo>
                            <a:lnTo>
                              <a:pt x="0" y="26298"/>
                            </a:lnTo>
                            <a:lnTo>
                              <a:pt x="18297" y="26298"/>
                            </a:lnTo>
                            <a:lnTo>
                              <a:pt x="1829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70C9BE9-51B7-FF19-959F-112C09DC0792}"/>
                          </a:ext>
                        </a:extLst>
                      </p:cNvPr>
                      <p:cNvSpPr/>
                      <p:nvPr/>
                    </p:nvSpPr>
                    <p:spPr>
                      <a:xfrm>
                        <a:off x="9048568" y="2827239"/>
                        <a:ext cx="40776" cy="95126"/>
                      </a:xfrm>
                      <a:custGeom>
                        <a:avLst/>
                        <a:gdLst>
                          <a:gd name="connsiteX0" fmla="*/ 39291 w 40776"/>
                          <a:gd name="connsiteY0" fmla="*/ 24413 h 95126"/>
                          <a:gd name="connsiteX1" fmla="*/ 39291 w 40776"/>
                          <a:gd name="connsiteY1" fmla="*/ 38995 h 95126"/>
                          <a:gd name="connsiteX2" fmla="*/ 26784 w 40776"/>
                          <a:gd name="connsiteY2" fmla="*/ 38995 h 95126"/>
                          <a:gd name="connsiteX3" fmla="*/ 26784 w 40776"/>
                          <a:gd name="connsiteY3" fmla="*/ 66865 h 95126"/>
                          <a:gd name="connsiteX4" fmla="*/ 27146 w 40776"/>
                          <a:gd name="connsiteY4" fmla="*/ 76733 h 95126"/>
                          <a:gd name="connsiteX5" fmla="*/ 28766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4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3 h 95126"/>
                          <a:gd name="connsiteX17" fmla="*/ 8401 w 40776"/>
                          <a:gd name="connsiteY17" fmla="*/ 24413 h 95126"/>
                          <a:gd name="connsiteX18" fmla="*/ 8401 w 40776"/>
                          <a:gd name="connsiteY18" fmla="*/ 10678 h 95126"/>
                          <a:gd name="connsiteX19" fmla="*/ 26765 w 40776"/>
                          <a:gd name="connsiteY19" fmla="*/ 0 h 95126"/>
                          <a:gd name="connsiteX20" fmla="*/ 26765 w 40776"/>
                          <a:gd name="connsiteY20" fmla="*/ 24413 h 95126"/>
                          <a:gd name="connsiteX21" fmla="*/ 39291 w 40776"/>
                          <a:gd name="connsiteY21" fmla="*/ 24413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91" y="24413"/>
                            </a:moveTo>
                            <a:lnTo>
                              <a:pt x="39291" y="38995"/>
                            </a:lnTo>
                            <a:lnTo>
                              <a:pt x="26784" y="38995"/>
                            </a:lnTo>
                            <a:lnTo>
                              <a:pt x="26784" y="66865"/>
                            </a:lnTo>
                            <a:cubicBezTo>
                              <a:pt x="26784" y="72504"/>
                              <a:pt x="26908" y="75800"/>
                              <a:pt x="27146" y="76733"/>
                            </a:cubicBezTo>
                            <a:cubicBezTo>
                              <a:pt x="27375" y="77667"/>
                              <a:pt x="27927" y="78438"/>
                              <a:pt x="28766" y="79048"/>
                            </a:cubicBezTo>
                            <a:cubicBezTo>
                              <a:pt x="29623" y="79658"/>
                              <a:pt x="30642" y="79962"/>
                              <a:pt x="31861" y="79962"/>
                            </a:cubicBezTo>
                            <a:cubicBezTo>
                              <a:pt x="33557" y="79962"/>
                              <a:pt x="36004" y="79372"/>
                              <a:pt x="39214" y="78200"/>
                            </a:cubicBezTo>
                            <a:lnTo>
                              <a:pt x="40777" y="92392"/>
                            </a:lnTo>
                            <a:cubicBezTo>
                              <a:pt x="36519" y="94212"/>
                              <a:pt x="31699" y="95126"/>
                              <a:pt x="26318" y="95126"/>
                            </a:cubicBezTo>
                            <a:cubicBezTo>
                              <a:pt x="23022" y="95126"/>
                              <a:pt x="20050" y="94574"/>
                              <a:pt x="17393" y="93469"/>
                            </a:cubicBezTo>
                            <a:cubicBezTo>
                              <a:pt x="14735" y="92364"/>
                              <a:pt x="12811" y="90926"/>
                              <a:pt x="11564" y="89173"/>
                            </a:cubicBezTo>
                            <a:cubicBezTo>
                              <a:pt x="10335" y="87411"/>
                              <a:pt x="9478" y="85039"/>
                              <a:pt x="8992" y="82039"/>
                            </a:cubicBezTo>
                            <a:cubicBezTo>
                              <a:pt x="8601" y="79915"/>
                              <a:pt x="8401" y="75619"/>
                              <a:pt x="8401" y="69142"/>
                            </a:cubicBezTo>
                            <a:lnTo>
                              <a:pt x="8401" y="38995"/>
                            </a:lnTo>
                            <a:lnTo>
                              <a:pt x="0" y="38995"/>
                            </a:lnTo>
                            <a:lnTo>
                              <a:pt x="0" y="24413"/>
                            </a:lnTo>
                            <a:lnTo>
                              <a:pt x="8401" y="24413"/>
                            </a:lnTo>
                            <a:lnTo>
                              <a:pt x="8401" y="10678"/>
                            </a:lnTo>
                            <a:lnTo>
                              <a:pt x="26765" y="0"/>
                            </a:lnTo>
                            <a:lnTo>
                              <a:pt x="26765" y="24413"/>
                            </a:lnTo>
                            <a:lnTo>
                              <a:pt x="39291" y="24413"/>
                            </a:lnTo>
                            <a:close/>
                          </a:path>
                        </a:pathLst>
                      </a:custGeom>
                      <a:solidFill>
                        <a:srgbClr val="000000"/>
                      </a:solidFill>
                      <a:ln w="9525" cap="flat">
                        <a:noFill/>
                        <a:prstDash val="solid"/>
                        <a:miter/>
                      </a:ln>
                    </p:spPr>
                    <p:txBody>
                      <a:bodyPr rtlCol="0" anchor="ctr"/>
                      <a:lstStyle/>
                      <a:p>
                        <a:endParaRPr lang="en-US"/>
                      </a:p>
                    </p:txBody>
                  </p:sp>
                </p:grpSp>
              </p:grpSp>
              <p:grpSp>
                <p:nvGrpSpPr>
                  <p:cNvPr id="55" name="Content Placeholder 8">
                    <a:extLst>
                      <a:ext uri="{FF2B5EF4-FFF2-40B4-BE49-F238E27FC236}">
                        <a16:creationId xmlns:a16="http://schemas.microsoft.com/office/drawing/2014/main" id="{50DCA921-BE79-DD10-1A30-2B04107238BC}"/>
                      </a:ext>
                    </a:extLst>
                  </p:cNvPr>
                  <p:cNvGrpSpPr/>
                  <p:nvPr/>
                </p:nvGrpSpPr>
                <p:grpSpPr>
                  <a:xfrm>
                    <a:off x="7934325" y="3255731"/>
                    <a:ext cx="1524000" cy="400050"/>
                    <a:chOff x="7934325" y="3255731"/>
                    <a:chExt cx="1524000" cy="400050"/>
                  </a:xfrm>
                </p:grpSpPr>
                <p:sp>
                  <p:nvSpPr>
                    <p:cNvPr id="56" name="Freeform: Shape 55">
                      <a:extLst>
                        <a:ext uri="{FF2B5EF4-FFF2-40B4-BE49-F238E27FC236}">
                          <a16:creationId xmlns:a16="http://schemas.microsoft.com/office/drawing/2014/main" id="{F61F3916-8497-2DB6-6670-3928AD0D53AC}"/>
                        </a:ext>
                      </a:extLst>
                    </p:cNvPr>
                    <p:cNvSpPr/>
                    <p:nvPr/>
                  </p:nvSpPr>
                  <p:spPr>
                    <a:xfrm>
                      <a:off x="7934325" y="3255731"/>
                      <a:ext cx="1524000" cy="400050"/>
                    </a:xfrm>
                    <a:custGeom>
                      <a:avLst/>
                      <a:gdLst>
                        <a:gd name="connsiteX0" fmla="*/ 0 w 1524000"/>
                        <a:gd name="connsiteY0" fmla="*/ 0 h 400050"/>
                        <a:gd name="connsiteX1" fmla="*/ 1524000 w 1524000"/>
                        <a:gd name="connsiteY1" fmla="*/ 0 h 400050"/>
                        <a:gd name="connsiteX2" fmla="*/ 1524000 w 1524000"/>
                        <a:gd name="connsiteY2" fmla="*/ 400050 h 400050"/>
                        <a:gd name="connsiteX3" fmla="*/ 0 w 1524000"/>
                        <a:gd name="connsiteY3" fmla="*/ 400050 h 400050"/>
                      </a:gdLst>
                      <a:ahLst/>
                      <a:cxnLst>
                        <a:cxn ang="0">
                          <a:pos x="connsiteX0" y="connsiteY0"/>
                        </a:cxn>
                        <a:cxn ang="0">
                          <a:pos x="connsiteX1" y="connsiteY1"/>
                        </a:cxn>
                        <a:cxn ang="0">
                          <a:pos x="connsiteX2" y="connsiteY2"/>
                        </a:cxn>
                        <a:cxn ang="0">
                          <a:pos x="connsiteX3" y="connsiteY3"/>
                        </a:cxn>
                      </a:cxnLst>
                      <a:rect l="l" t="t" r="r" b="b"/>
                      <a:pathLst>
                        <a:path w="1524000" h="400050">
                          <a:moveTo>
                            <a:pt x="0" y="0"/>
                          </a:moveTo>
                          <a:lnTo>
                            <a:pt x="1524000" y="0"/>
                          </a:lnTo>
                          <a:lnTo>
                            <a:pt x="1524000" y="400050"/>
                          </a:lnTo>
                          <a:lnTo>
                            <a:pt x="0" y="400050"/>
                          </a:lnTo>
                          <a:close/>
                        </a:path>
                      </a:pathLst>
                    </a:custGeom>
                    <a:solidFill>
                      <a:srgbClr val="F99DCB"/>
                    </a:solidFill>
                    <a:ln w="19050" cap="flat">
                      <a:solidFill>
                        <a:srgbClr val="000000"/>
                      </a:solidFill>
                      <a:prstDash val="solid"/>
                      <a:miter/>
                    </a:ln>
                  </p:spPr>
                  <p:txBody>
                    <a:bodyPr rtlCol="0" anchor="ctr"/>
                    <a:lstStyle/>
                    <a:p>
                      <a:endParaRPr lang="en-US"/>
                    </a:p>
                  </p:txBody>
                </p:sp>
                <p:grpSp>
                  <p:nvGrpSpPr>
                    <p:cNvPr id="57" name="Content Placeholder 8">
                      <a:extLst>
                        <a:ext uri="{FF2B5EF4-FFF2-40B4-BE49-F238E27FC236}">
                          <a16:creationId xmlns:a16="http://schemas.microsoft.com/office/drawing/2014/main" id="{B7175578-0856-8349-83B3-866D4BAC8451}"/>
                        </a:ext>
                      </a:extLst>
                    </p:cNvPr>
                    <p:cNvGrpSpPr/>
                    <p:nvPr/>
                  </p:nvGrpSpPr>
                  <p:grpSpPr>
                    <a:xfrm>
                      <a:off x="8022154" y="3395215"/>
                      <a:ext cx="1346701" cy="125139"/>
                      <a:chOff x="8022154" y="3395215"/>
                      <a:chExt cx="1346701" cy="125139"/>
                    </a:xfrm>
                    <a:solidFill>
                      <a:srgbClr val="000000"/>
                    </a:solidFill>
                  </p:grpSpPr>
                  <p:sp>
                    <p:nvSpPr>
                      <p:cNvPr id="58" name="Freeform: Shape 57">
                        <a:extLst>
                          <a:ext uri="{FF2B5EF4-FFF2-40B4-BE49-F238E27FC236}">
                            <a16:creationId xmlns:a16="http://schemas.microsoft.com/office/drawing/2014/main" id="{9F2B9CCE-890B-320D-5D55-A16AAC5E0C8D}"/>
                          </a:ext>
                        </a:extLst>
                      </p:cNvPr>
                      <p:cNvSpPr/>
                      <p:nvPr/>
                    </p:nvSpPr>
                    <p:spPr>
                      <a:xfrm>
                        <a:off x="8022154" y="3396844"/>
                        <a:ext cx="95773" cy="95449"/>
                      </a:xfrm>
                      <a:custGeom>
                        <a:avLst/>
                        <a:gdLst>
                          <a:gd name="connsiteX0" fmla="*/ 95774 w 95773"/>
                          <a:gd name="connsiteY0" fmla="*/ 95450 h 95449"/>
                          <a:gd name="connsiteX1" fmla="*/ 74809 w 95773"/>
                          <a:gd name="connsiteY1" fmla="*/ 95450 h 95449"/>
                          <a:gd name="connsiteX2" fmla="*/ 66475 w 95773"/>
                          <a:gd name="connsiteY2" fmla="*/ 73771 h 95449"/>
                          <a:gd name="connsiteX3" fmla="*/ 28318 w 95773"/>
                          <a:gd name="connsiteY3" fmla="*/ 73771 h 95449"/>
                          <a:gd name="connsiteX4" fmla="*/ 20441 w 95773"/>
                          <a:gd name="connsiteY4" fmla="*/ 95450 h 95449"/>
                          <a:gd name="connsiteX5" fmla="*/ 0 w 95773"/>
                          <a:gd name="connsiteY5" fmla="*/ 95450 h 95449"/>
                          <a:gd name="connsiteX6" fmla="*/ 37176 w 95773"/>
                          <a:gd name="connsiteY6" fmla="*/ 0 h 95449"/>
                          <a:gd name="connsiteX7" fmla="*/ 57560 w 95773"/>
                          <a:gd name="connsiteY7" fmla="*/ 0 h 95449"/>
                          <a:gd name="connsiteX8" fmla="*/ 95774 w 95773"/>
                          <a:gd name="connsiteY8" fmla="*/ 95450 h 95449"/>
                          <a:gd name="connsiteX9" fmla="*/ 60293 w 95773"/>
                          <a:gd name="connsiteY9" fmla="*/ 57693 h 95449"/>
                          <a:gd name="connsiteX10" fmla="*/ 47139 w 95773"/>
                          <a:gd name="connsiteY10" fmla="*/ 22269 h 95449"/>
                          <a:gd name="connsiteX11" fmla="*/ 34242 w 95773"/>
                          <a:gd name="connsiteY11" fmla="*/ 57693 h 95449"/>
                          <a:gd name="connsiteX12" fmla="*/ 60293 w 95773"/>
                          <a:gd name="connsiteY12" fmla="*/ 57693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773" h="95449">
                            <a:moveTo>
                              <a:pt x="95774" y="95450"/>
                            </a:moveTo>
                            <a:lnTo>
                              <a:pt x="74809" y="95450"/>
                            </a:lnTo>
                            <a:lnTo>
                              <a:pt x="66475" y="73771"/>
                            </a:lnTo>
                            <a:lnTo>
                              <a:pt x="28318" y="73771"/>
                            </a:lnTo>
                            <a:lnTo>
                              <a:pt x="20441" y="95450"/>
                            </a:lnTo>
                            <a:lnTo>
                              <a:pt x="0" y="95450"/>
                            </a:lnTo>
                            <a:lnTo>
                              <a:pt x="37176" y="0"/>
                            </a:lnTo>
                            <a:lnTo>
                              <a:pt x="57560" y="0"/>
                            </a:lnTo>
                            <a:lnTo>
                              <a:pt x="95774" y="95450"/>
                            </a:lnTo>
                            <a:close/>
                            <a:moveTo>
                              <a:pt x="60293" y="57693"/>
                            </a:moveTo>
                            <a:lnTo>
                              <a:pt x="47139" y="22269"/>
                            </a:lnTo>
                            <a:lnTo>
                              <a:pt x="34242" y="57693"/>
                            </a:lnTo>
                            <a:lnTo>
                              <a:pt x="60293" y="57693"/>
                            </a:lnTo>
                            <a:close/>
                          </a:path>
                        </a:pathLst>
                      </a:custGeom>
                      <a:solidFill>
                        <a:srgbClr val="000000"/>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483E739-A82E-20C6-219E-C9BEE4DA834F}"/>
                          </a:ext>
                        </a:extLst>
                      </p:cNvPr>
                      <p:cNvSpPr/>
                      <p:nvPr/>
                    </p:nvSpPr>
                    <p:spPr>
                      <a:xfrm>
                        <a:off x="8127244" y="3421580"/>
                        <a:ext cx="44805" cy="70713"/>
                      </a:xfrm>
                      <a:custGeom>
                        <a:avLst/>
                        <a:gdLst>
                          <a:gd name="connsiteX0" fmla="*/ 18298 w 44805"/>
                          <a:gd name="connsiteY0" fmla="*/ 70714 h 70713"/>
                          <a:gd name="connsiteX1" fmla="*/ 0 w 44805"/>
                          <a:gd name="connsiteY1" fmla="*/ 70714 h 70713"/>
                          <a:gd name="connsiteX2" fmla="*/ 0 w 44805"/>
                          <a:gd name="connsiteY2" fmla="*/ 1562 h 70713"/>
                          <a:gd name="connsiteX3" fmla="*/ 16993 w 44805"/>
                          <a:gd name="connsiteY3" fmla="*/ 1562 h 70713"/>
                          <a:gd name="connsiteX4" fmla="*/ 16993 w 44805"/>
                          <a:gd name="connsiteY4" fmla="*/ 11392 h 70713"/>
                          <a:gd name="connsiteX5" fmla="*/ 24841 w 44805"/>
                          <a:gd name="connsiteY5" fmla="*/ 2210 h 70713"/>
                          <a:gd name="connsiteX6" fmla="*/ 32756 w 44805"/>
                          <a:gd name="connsiteY6" fmla="*/ 0 h 70713"/>
                          <a:gd name="connsiteX7" fmla="*/ 44806 w 44805"/>
                          <a:gd name="connsiteY7" fmla="*/ 3448 h 70713"/>
                          <a:gd name="connsiteX8" fmla="*/ 39138 w 44805"/>
                          <a:gd name="connsiteY8" fmla="*/ 19402 h 70713"/>
                          <a:gd name="connsiteX9" fmla="*/ 30547 w 44805"/>
                          <a:gd name="connsiteY9" fmla="*/ 16411 h 70713"/>
                          <a:gd name="connsiteX10" fmla="*/ 24032 w 44805"/>
                          <a:gd name="connsiteY10" fmla="*/ 18526 h 70713"/>
                          <a:gd name="connsiteX11" fmla="*/ 19831 w 44805"/>
                          <a:gd name="connsiteY11" fmla="*/ 26175 h 70713"/>
                          <a:gd name="connsiteX12" fmla="*/ 18298 w 44805"/>
                          <a:gd name="connsiteY12" fmla="*/ 49358 h 70713"/>
                          <a:gd name="connsiteX13" fmla="*/ 18298 w 44805"/>
                          <a:gd name="connsiteY13"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5" h="70713">
                            <a:moveTo>
                              <a:pt x="18298" y="70714"/>
                            </a:moveTo>
                            <a:lnTo>
                              <a:pt x="0" y="70714"/>
                            </a:lnTo>
                            <a:lnTo>
                              <a:pt x="0" y="1562"/>
                            </a:lnTo>
                            <a:lnTo>
                              <a:pt x="16993" y="1562"/>
                            </a:lnTo>
                            <a:lnTo>
                              <a:pt x="16993" y="11392"/>
                            </a:lnTo>
                            <a:cubicBezTo>
                              <a:pt x="19898" y="6744"/>
                              <a:pt x="22517" y="3686"/>
                              <a:pt x="24841" y="2210"/>
                            </a:cubicBezTo>
                            <a:cubicBezTo>
                              <a:pt x="27165" y="733"/>
                              <a:pt x="29804" y="0"/>
                              <a:pt x="32756" y="0"/>
                            </a:cubicBezTo>
                            <a:cubicBezTo>
                              <a:pt x="36928" y="0"/>
                              <a:pt x="40938" y="1153"/>
                              <a:pt x="44806" y="3448"/>
                            </a:cubicBezTo>
                            <a:lnTo>
                              <a:pt x="39138" y="19402"/>
                            </a:lnTo>
                            <a:cubicBezTo>
                              <a:pt x="36052" y="17412"/>
                              <a:pt x="33185" y="16411"/>
                              <a:pt x="30547" y="16411"/>
                            </a:cubicBezTo>
                            <a:cubicBezTo>
                              <a:pt x="27984" y="16411"/>
                              <a:pt x="25813" y="17116"/>
                              <a:pt x="24032" y="18526"/>
                            </a:cubicBezTo>
                            <a:cubicBezTo>
                              <a:pt x="22250" y="19936"/>
                              <a:pt x="20850" y="22488"/>
                              <a:pt x="19831" y="26175"/>
                            </a:cubicBezTo>
                            <a:cubicBezTo>
                              <a:pt x="18812" y="29861"/>
                              <a:pt x="18298" y="37595"/>
                              <a:pt x="18298" y="49358"/>
                            </a:cubicBezTo>
                            <a:lnTo>
                              <a:pt x="18298" y="70714"/>
                            </a:lnTo>
                            <a:close/>
                          </a:path>
                        </a:pathLst>
                      </a:custGeom>
                      <a:solidFill>
                        <a:srgbClr val="000000"/>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F4ECFD88-ED73-AAA0-026B-368A3593BFB3}"/>
                          </a:ext>
                        </a:extLst>
                      </p:cNvPr>
                      <p:cNvSpPr/>
                      <p:nvPr/>
                    </p:nvSpPr>
                    <p:spPr>
                      <a:xfrm>
                        <a:off x="8179917" y="3396844"/>
                        <a:ext cx="18297" cy="95449"/>
                      </a:xfrm>
                      <a:custGeom>
                        <a:avLst/>
                        <a:gdLst>
                          <a:gd name="connsiteX0" fmla="*/ 0 w 18297"/>
                          <a:gd name="connsiteY0" fmla="*/ 16926 h 95449"/>
                          <a:gd name="connsiteX1" fmla="*/ 0 w 18297"/>
                          <a:gd name="connsiteY1" fmla="*/ 0 h 95449"/>
                          <a:gd name="connsiteX2" fmla="*/ 18298 w 18297"/>
                          <a:gd name="connsiteY2" fmla="*/ 0 h 95449"/>
                          <a:gd name="connsiteX3" fmla="*/ 18298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8 w 18297"/>
                          <a:gd name="connsiteY7" fmla="*/ 26299 h 95449"/>
                          <a:gd name="connsiteX8" fmla="*/ 18298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6507770-60EE-5076-683B-1868DE0DA992}"/>
                          </a:ext>
                        </a:extLst>
                      </p:cNvPr>
                      <p:cNvSpPr/>
                      <p:nvPr/>
                    </p:nvSpPr>
                    <p:spPr>
                      <a:xfrm>
                        <a:off x="8209397" y="3398739"/>
                        <a:ext cx="40776" cy="95126"/>
                      </a:xfrm>
                      <a:custGeom>
                        <a:avLst/>
                        <a:gdLst>
                          <a:gd name="connsiteX0" fmla="*/ 39281 w 40776"/>
                          <a:gd name="connsiteY0" fmla="*/ 24412 h 95126"/>
                          <a:gd name="connsiteX1" fmla="*/ 39281 w 40776"/>
                          <a:gd name="connsiteY1" fmla="*/ 38995 h 95126"/>
                          <a:gd name="connsiteX2" fmla="*/ 26775 w 40776"/>
                          <a:gd name="connsiteY2" fmla="*/ 38995 h 95126"/>
                          <a:gd name="connsiteX3" fmla="*/ 26775 w 40776"/>
                          <a:gd name="connsiteY3" fmla="*/ 66865 h 95126"/>
                          <a:gd name="connsiteX4" fmla="*/ 27137 w 40776"/>
                          <a:gd name="connsiteY4" fmla="*/ 76733 h 95126"/>
                          <a:gd name="connsiteX5" fmla="*/ 28766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2 h 95126"/>
                          <a:gd name="connsiteX17" fmla="*/ 8401 w 40776"/>
                          <a:gd name="connsiteY17" fmla="*/ 24412 h 95126"/>
                          <a:gd name="connsiteX18" fmla="*/ 8401 w 40776"/>
                          <a:gd name="connsiteY18" fmla="*/ 10677 h 95126"/>
                          <a:gd name="connsiteX19" fmla="*/ 26765 w 40776"/>
                          <a:gd name="connsiteY19" fmla="*/ 0 h 95126"/>
                          <a:gd name="connsiteX20" fmla="*/ 26765 w 40776"/>
                          <a:gd name="connsiteY20" fmla="*/ 24412 h 95126"/>
                          <a:gd name="connsiteX21" fmla="*/ 39281 w 40776"/>
                          <a:gd name="connsiteY21" fmla="*/ 24412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81" y="24412"/>
                            </a:moveTo>
                            <a:lnTo>
                              <a:pt x="39281" y="38995"/>
                            </a:lnTo>
                            <a:lnTo>
                              <a:pt x="26775" y="38995"/>
                            </a:lnTo>
                            <a:lnTo>
                              <a:pt x="26775" y="66865"/>
                            </a:lnTo>
                            <a:cubicBezTo>
                              <a:pt x="26775" y="72504"/>
                              <a:pt x="26899" y="75800"/>
                              <a:pt x="27137" y="76733"/>
                            </a:cubicBezTo>
                            <a:cubicBezTo>
                              <a:pt x="27375" y="77667"/>
                              <a:pt x="27918" y="78438"/>
                              <a:pt x="28766" y="79048"/>
                            </a:cubicBezTo>
                            <a:cubicBezTo>
                              <a:pt x="29613" y="79657"/>
                              <a:pt x="30642" y="79962"/>
                              <a:pt x="31861" y="79962"/>
                            </a:cubicBezTo>
                            <a:cubicBezTo>
                              <a:pt x="33557" y="79962"/>
                              <a:pt x="36004" y="79372"/>
                              <a:pt x="39214" y="78200"/>
                            </a:cubicBezTo>
                            <a:lnTo>
                              <a:pt x="40777" y="92392"/>
                            </a:lnTo>
                            <a:cubicBezTo>
                              <a:pt x="36519" y="94212"/>
                              <a:pt x="31699" y="95126"/>
                              <a:pt x="26318" y="95126"/>
                            </a:cubicBezTo>
                            <a:cubicBezTo>
                              <a:pt x="23022" y="95126"/>
                              <a:pt x="20041" y="94574"/>
                              <a:pt x="17393" y="93469"/>
                            </a:cubicBezTo>
                            <a:cubicBezTo>
                              <a:pt x="14745" y="92364"/>
                              <a:pt x="12802" y="90926"/>
                              <a:pt x="11563" y="89173"/>
                            </a:cubicBezTo>
                            <a:cubicBezTo>
                              <a:pt x="10325" y="87420"/>
                              <a:pt x="9468" y="85039"/>
                              <a:pt x="8992" y="82039"/>
                            </a:cubicBezTo>
                            <a:cubicBezTo>
                              <a:pt x="8601" y="79915"/>
                              <a:pt x="8401" y="75619"/>
                              <a:pt x="8401" y="69142"/>
                            </a:cubicBezTo>
                            <a:lnTo>
                              <a:pt x="8401" y="38995"/>
                            </a:lnTo>
                            <a:lnTo>
                              <a:pt x="0" y="38995"/>
                            </a:lnTo>
                            <a:lnTo>
                              <a:pt x="0" y="24412"/>
                            </a:lnTo>
                            <a:lnTo>
                              <a:pt x="8401" y="24412"/>
                            </a:lnTo>
                            <a:lnTo>
                              <a:pt x="8401" y="10677"/>
                            </a:lnTo>
                            <a:lnTo>
                              <a:pt x="26765" y="0"/>
                            </a:lnTo>
                            <a:lnTo>
                              <a:pt x="26765" y="24412"/>
                            </a:lnTo>
                            <a:lnTo>
                              <a:pt x="39281" y="24412"/>
                            </a:lnTo>
                            <a:close/>
                          </a:path>
                        </a:pathLst>
                      </a:custGeom>
                      <a:solidFill>
                        <a:srgbClr val="000000"/>
                      </a:solid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5A8E469-0154-AA7A-73B4-4F7E7EA9A47B}"/>
                          </a:ext>
                        </a:extLst>
                      </p:cNvPr>
                      <p:cNvSpPr/>
                      <p:nvPr/>
                    </p:nvSpPr>
                    <p:spPr>
                      <a:xfrm>
                        <a:off x="8261318" y="3396844"/>
                        <a:ext cx="62950" cy="95459"/>
                      </a:xfrm>
                      <a:custGeom>
                        <a:avLst/>
                        <a:gdLst>
                          <a:gd name="connsiteX0" fmla="*/ 18288 w 62950"/>
                          <a:gd name="connsiteY0" fmla="*/ 0 h 95459"/>
                          <a:gd name="connsiteX1" fmla="*/ 18288 w 62950"/>
                          <a:gd name="connsiteY1" fmla="*/ 35100 h 95459"/>
                          <a:gd name="connsiteX2" fmla="*/ 39453 w 62950"/>
                          <a:gd name="connsiteY2" fmla="*/ 24746 h 95459"/>
                          <a:gd name="connsiteX3" fmla="*/ 50844 w 62950"/>
                          <a:gd name="connsiteY3" fmla="*/ 27089 h 95459"/>
                          <a:gd name="connsiteX4" fmla="*/ 58493 w 62950"/>
                          <a:gd name="connsiteY4" fmla="*/ 33080 h 95459"/>
                          <a:gd name="connsiteX5" fmla="*/ 62008 w 62950"/>
                          <a:gd name="connsiteY5" fmla="*/ 41158 h 95459"/>
                          <a:gd name="connsiteX6" fmla="*/ 62951 w 62950"/>
                          <a:gd name="connsiteY6" fmla="*/ 54893 h 95459"/>
                          <a:gd name="connsiteX7" fmla="*/ 62951 w 62950"/>
                          <a:gd name="connsiteY7" fmla="*/ 95460 h 95459"/>
                          <a:gd name="connsiteX8" fmla="*/ 44653 w 62950"/>
                          <a:gd name="connsiteY8" fmla="*/ 95460 h 95459"/>
                          <a:gd name="connsiteX9" fmla="*/ 44653 w 62950"/>
                          <a:gd name="connsiteY9" fmla="*/ 58931 h 95459"/>
                          <a:gd name="connsiteX10" fmla="*/ 43615 w 62950"/>
                          <a:gd name="connsiteY10" fmla="*/ 45129 h 95459"/>
                          <a:gd name="connsiteX11" fmla="*/ 39938 w 62950"/>
                          <a:gd name="connsiteY11" fmla="*/ 40472 h 95459"/>
                          <a:gd name="connsiteX12" fmla="*/ 33328 w 62950"/>
                          <a:gd name="connsiteY12" fmla="*/ 38748 h 95459"/>
                          <a:gd name="connsiteX13" fmla="*/ 25194 w 62950"/>
                          <a:gd name="connsiteY13" fmla="*/ 40958 h 95459"/>
                          <a:gd name="connsiteX14" fmla="*/ 19955 w 62950"/>
                          <a:gd name="connsiteY14" fmla="*/ 47634 h 95459"/>
                          <a:gd name="connsiteX15" fmla="*/ 18298 w 62950"/>
                          <a:gd name="connsiteY15" fmla="*/ 60817 h 95459"/>
                          <a:gd name="connsiteX16" fmla="*/ 18298 w 62950"/>
                          <a:gd name="connsiteY16" fmla="*/ 95460 h 95459"/>
                          <a:gd name="connsiteX17" fmla="*/ 0 w 62950"/>
                          <a:gd name="connsiteY17" fmla="*/ 95460 h 95459"/>
                          <a:gd name="connsiteX18" fmla="*/ 0 w 62950"/>
                          <a:gd name="connsiteY18" fmla="*/ 9 h 95459"/>
                          <a:gd name="connsiteX19" fmla="*/ 18288 w 62950"/>
                          <a:gd name="connsiteY19" fmla="*/ 9 h 9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50" h="95459">
                            <a:moveTo>
                              <a:pt x="18288" y="0"/>
                            </a:moveTo>
                            <a:lnTo>
                              <a:pt x="18288" y="35100"/>
                            </a:lnTo>
                            <a:cubicBezTo>
                              <a:pt x="24193" y="28194"/>
                              <a:pt x="31242" y="24746"/>
                              <a:pt x="39453" y="24746"/>
                            </a:cubicBezTo>
                            <a:cubicBezTo>
                              <a:pt x="43663" y="24746"/>
                              <a:pt x="47463" y="25527"/>
                              <a:pt x="50844" y="27089"/>
                            </a:cubicBezTo>
                            <a:cubicBezTo>
                              <a:pt x="54226" y="28651"/>
                              <a:pt x="56779" y="30651"/>
                              <a:pt x="58493" y="33080"/>
                            </a:cubicBezTo>
                            <a:cubicBezTo>
                              <a:pt x="60208" y="35509"/>
                              <a:pt x="61379" y="38205"/>
                              <a:pt x="62008" y="41158"/>
                            </a:cubicBezTo>
                            <a:cubicBezTo>
                              <a:pt x="62636" y="44110"/>
                              <a:pt x="62951" y="48692"/>
                              <a:pt x="62951" y="54893"/>
                            </a:cubicBezTo>
                            <a:lnTo>
                              <a:pt x="62951" y="95460"/>
                            </a:lnTo>
                            <a:lnTo>
                              <a:pt x="44653" y="95460"/>
                            </a:lnTo>
                            <a:lnTo>
                              <a:pt x="44653" y="58931"/>
                            </a:lnTo>
                            <a:cubicBezTo>
                              <a:pt x="44653" y="51683"/>
                              <a:pt x="44301" y="47082"/>
                              <a:pt x="43615" y="45129"/>
                            </a:cubicBezTo>
                            <a:cubicBezTo>
                              <a:pt x="42929" y="43177"/>
                              <a:pt x="41691" y="41624"/>
                              <a:pt x="39938" y="40472"/>
                            </a:cubicBezTo>
                            <a:cubicBezTo>
                              <a:pt x="38186" y="39319"/>
                              <a:pt x="35976" y="38748"/>
                              <a:pt x="33328" y="38748"/>
                            </a:cubicBezTo>
                            <a:cubicBezTo>
                              <a:pt x="30289" y="38748"/>
                              <a:pt x="27575" y="39491"/>
                              <a:pt x="25194" y="40958"/>
                            </a:cubicBezTo>
                            <a:cubicBezTo>
                              <a:pt x="22812" y="42424"/>
                              <a:pt x="21060" y="44663"/>
                              <a:pt x="19955" y="47634"/>
                            </a:cubicBezTo>
                            <a:cubicBezTo>
                              <a:pt x="18850" y="50606"/>
                              <a:pt x="18298" y="54997"/>
                              <a:pt x="18298" y="60817"/>
                            </a:cubicBezTo>
                            <a:lnTo>
                              <a:pt x="18298" y="95460"/>
                            </a:lnTo>
                            <a:lnTo>
                              <a:pt x="0" y="95460"/>
                            </a:lnTo>
                            <a:lnTo>
                              <a:pt x="0" y="9"/>
                            </a:lnTo>
                            <a:lnTo>
                              <a:pt x="18288" y="9"/>
                            </a:lnTo>
                            <a:close/>
                          </a:path>
                        </a:pathLst>
                      </a:custGeom>
                      <a:solidFill>
                        <a:srgbClr val="000000"/>
                      </a:solid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39173CE-A42C-573D-2D28-BD6631E41D4F}"/>
                          </a:ext>
                        </a:extLst>
                      </p:cNvPr>
                      <p:cNvSpPr/>
                      <p:nvPr/>
                    </p:nvSpPr>
                    <p:spPr>
                      <a:xfrm>
                        <a:off x="8341461" y="3421590"/>
                        <a:ext cx="101717" cy="70723"/>
                      </a:xfrm>
                      <a:custGeom>
                        <a:avLst/>
                        <a:gdLst>
                          <a:gd name="connsiteX0" fmla="*/ 0 w 101717"/>
                          <a:gd name="connsiteY0" fmla="*/ 1562 h 70723"/>
                          <a:gd name="connsiteX1" fmla="*/ 16869 w 101717"/>
                          <a:gd name="connsiteY1" fmla="*/ 1562 h 70723"/>
                          <a:gd name="connsiteX2" fmla="*/ 16869 w 101717"/>
                          <a:gd name="connsiteY2" fmla="*/ 11001 h 70723"/>
                          <a:gd name="connsiteX3" fmla="*/ 38424 w 101717"/>
                          <a:gd name="connsiteY3" fmla="*/ 0 h 70723"/>
                          <a:gd name="connsiteX4" fmla="*/ 49949 w 101717"/>
                          <a:gd name="connsiteY4" fmla="*/ 2734 h 70723"/>
                          <a:gd name="connsiteX5" fmla="*/ 57960 w 101717"/>
                          <a:gd name="connsiteY5" fmla="*/ 11001 h 70723"/>
                          <a:gd name="connsiteX6" fmla="*/ 67789 w 101717"/>
                          <a:gd name="connsiteY6" fmla="*/ 2734 h 70723"/>
                          <a:gd name="connsiteX7" fmla="*/ 79058 w 101717"/>
                          <a:gd name="connsiteY7" fmla="*/ 0 h 70723"/>
                          <a:gd name="connsiteX8" fmla="*/ 91954 w 101717"/>
                          <a:gd name="connsiteY8" fmla="*/ 3096 h 70723"/>
                          <a:gd name="connsiteX9" fmla="*/ 99832 w 101717"/>
                          <a:gd name="connsiteY9" fmla="*/ 12183 h 70723"/>
                          <a:gd name="connsiteX10" fmla="*/ 101717 w 101717"/>
                          <a:gd name="connsiteY10" fmla="*/ 26508 h 70723"/>
                          <a:gd name="connsiteX11" fmla="*/ 101717 w 101717"/>
                          <a:gd name="connsiteY11" fmla="*/ 70723 h 70723"/>
                          <a:gd name="connsiteX12" fmla="*/ 83420 w 101717"/>
                          <a:gd name="connsiteY12" fmla="*/ 70723 h 70723"/>
                          <a:gd name="connsiteX13" fmla="*/ 83420 w 101717"/>
                          <a:gd name="connsiteY13" fmla="*/ 31204 h 70723"/>
                          <a:gd name="connsiteX14" fmla="*/ 81534 w 101717"/>
                          <a:gd name="connsiteY14" fmla="*/ 17917 h 70723"/>
                          <a:gd name="connsiteX15" fmla="*/ 73723 w 101717"/>
                          <a:gd name="connsiteY15" fmla="*/ 14011 h 70723"/>
                          <a:gd name="connsiteX16" fmla="*/ 66494 w 101717"/>
                          <a:gd name="connsiteY16" fmla="*/ 16355 h 70723"/>
                          <a:gd name="connsiteX17" fmla="*/ 61608 w 101717"/>
                          <a:gd name="connsiteY17" fmla="*/ 23222 h 70723"/>
                          <a:gd name="connsiteX18" fmla="*/ 60112 w 101717"/>
                          <a:gd name="connsiteY18" fmla="*/ 37509 h 70723"/>
                          <a:gd name="connsiteX19" fmla="*/ 60112 w 101717"/>
                          <a:gd name="connsiteY19" fmla="*/ 70714 h 70723"/>
                          <a:gd name="connsiteX20" fmla="*/ 41815 w 101717"/>
                          <a:gd name="connsiteY20" fmla="*/ 70714 h 70723"/>
                          <a:gd name="connsiteX21" fmla="*/ 41815 w 101717"/>
                          <a:gd name="connsiteY21" fmla="*/ 32814 h 70723"/>
                          <a:gd name="connsiteX22" fmla="*/ 40834 w 101717"/>
                          <a:gd name="connsiteY22" fmla="*/ 19793 h 70723"/>
                          <a:gd name="connsiteX23" fmla="*/ 37805 w 101717"/>
                          <a:gd name="connsiteY23" fmla="*/ 15431 h 70723"/>
                          <a:gd name="connsiteX24" fmla="*/ 32242 w 101717"/>
                          <a:gd name="connsiteY24" fmla="*/ 14002 h 70723"/>
                          <a:gd name="connsiteX25" fmla="*/ 24622 w 101717"/>
                          <a:gd name="connsiteY25" fmla="*/ 16278 h 70723"/>
                          <a:gd name="connsiteX26" fmla="*/ 19774 w 101717"/>
                          <a:gd name="connsiteY26" fmla="*/ 22850 h 70723"/>
                          <a:gd name="connsiteX27" fmla="*/ 18307 w 101717"/>
                          <a:gd name="connsiteY27" fmla="*/ 37110 h 70723"/>
                          <a:gd name="connsiteX28" fmla="*/ 18307 w 101717"/>
                          <a:gd name="connsiteY28" fmla="*/ 70704 h 70723"/>
                          <a:gd name="connsiteX29" fmla="*/ 9 w 101717"/>
                          <a:gd name="connsiteY29" fmla="*/ 70704 h 70723"/>
                          <a:gd name="connsiteX30" fmla="*/ 9 w 101717"/>
                          <a:gd name="connsiteY30" fmla="*/ 1562 h 7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717" h="70723">
                            <a:moveTo>
                              <a:pt x="0" y="1562"/>
                            </a:moveTo>
                            <a:lnTo>
                              <a:pt x="16869" y="1562"/>
                            </a:lnTo>
                            <a:lnTo>
                              <a:pt x="16869" y="11001"/>
                            </a:lnTo>
                            <a:cubicBezTo>
                              <a:pt x="22898" y="3667"/>
                              <a:pt x="30089" y="0"/>
                              <a:pt x="38424" y="0"/>
                            </a:cubicBezTo>
                            <a:cubicBezTo>
                              <a:pt x="42853" y="0"/>
                              <a:pt x="46691" y="914"/>
                              <a:pt x="49949" y="2734"/>
                            </a:cubicBezTo>
                            <a:cubicBezTo>
                              <a:pt x="53207" y="4553"/>
                              <a:pt x="55874" y="7315"/>
                              <a:pt x="57960" y="11001"/>
                            </a:cubicBezTo>
                            <a:cubicBezTo>
                              <a:pt x="60998" y="7315"/>
                              <a:pt x="64275" y="4553"/>
                              <a:pt x="67789" y="2734"/>
                            </a:cubicBezTo>
                            <a:cubicBezTo>
                              <a:pt x="71304" y="914"/>
                              <a:pt x="75057" y="0"/>
                              <a:pt x="79058" y="0"/>
                            </a:cubicBezTo>
                            <a:cubicBezTo>
                              <a:pt x="84134" y="0"/>
                              <a:pt x="88430" y="1029"/>
                              <a:pt x="91954" y="3096"/>
                            </a:cubicBezTo>
                            <a:cubicBezTo>
                              <a:pt x="95479" y="5163"/>
                              <a:pt x="98098" y="8182"/>
                              <a:pt x="99832" y="12183"/>
                            </a:cubicBezTo>
                            <a:cubicBezTo>
                              <a:pt x="101089" y="15135"/>
                              <a:pt x="101717" y="19907"/>
                              <a:pt x="101717" y="26508"/>
                            </a:cubicBezTo>
                            <a:lnTo>
                              <a:pt x="101717" y="70723"/>
                            </a:lnTo>
                            <a:lnTo>
                              <a:pt x="83420" y="70723"/>
                            </a:lnTo>
                            <a:lnTo>
                              <a:pt x="83420" y="31204"/>
                            </a:lnTo>
                            <a:cubicBezTo>
                              <a:pt x="83420" y="24346"/>
                              <a:pt x="82791" y="19917"/>
                              <a:pt x="81534" y="17917"/>
                            </a:cubicBezTo>
                            <a:cubicBezTo>
                              <a:pt x="79839" y="15316"/>
                              <a:pt x="77238" y="14011"/>
                              <a:pt x="73723" y="14011"/>
                            </a:cubicBezTo>
                            <a:cubicBezTo>
                              <a:pt x="71161" y="14011"/>
                              <a:pt x="68751" y="14792"/>
                              <a:pt x="66494" y="16355"/>
                            </a:cubicBezTo>
                            <a:cubicBezTo>
                              <a:pt x="64237" y="17917"/>
                              <a:pt x="62608" y="20203"/>
                              <a:pt x="61608" y="23222"/>
                            </a:cubicBezTo>
                            <a:cubicBezTo>
                              <a:pt x="60607" y="26241"/>
                              <a:pt x="60112" y="31004"/>
                              <a:pt x="60112" y="37509"/>
                            </a:cubicBezTo>
                            <a:lnTo>
                              <a:pt x="60112" y="70714"/>
                            </a:lnTo>
                            <a:lnTo>
                              <a:pt x="41815" y="70714"/>
                            </a:lnTo>
                            <a:lnTo>
                              <a:pt x="41815" y="32814"/>
                            </a:lnTo>
                            <a:cubicBezTo>
                              <a:pt x="41815" y="26080"/>
                              <a:pt x="41491" y="21746"/>
                              <a:pt x="40834" y="19793"/>
                            </a:cubicBezTo>
                            <a:cubicBezTo>
                              <a:pt x="40176" y="17840"/>
                              <a:pt x="39176" y="16383"/>
                              <a:pt x="37805" y="15431"/>
                            </a:cubicBezTo>
                            <a:cubicBezTo>
                              <a:pt x="36433" y="14478"/>
                              <a:pt x="34585" y="14002"/>
                              <a:pt x="32242" y="14002"/>
                            </a:cubicBezTo>
                            <a:cubicBezTo>
                              <a:pt x="29423" y="14002"/>
                              <a:pt x="26879" y="14764"/>
                              <a:pt x="24622" y="16278"/>
                            </a:cubicBezTo>
                            <a:cubicBezTo>
                              <a:pt x="22365" y="17793"/>
                              <a:pt x="20745" y="19993"/>
                              <a:pt x="19774" y="22850"/>
                            </a:cubicBezTo>
                            <a:cubicBezTo>
                              <a:pt x="18802" y="25708"/>
                              <a:pt x="18307" y="30471"/>
                              <a:pt x="18307" y="37110"/>
                            </a:cubicBezTo>
                            <a:lnTo>
                              <a:pt x="18307" y="70704"/>
                            </a:lnTo>
                            <a:lnTo>
                              <a:pt x="9" y="70704"/>
                            </a:lnTo>
                            <a:lnTo>
                              <a:pt x="9" y="1562"/>
                            </a:lnTo>
                            <a:close/>
                          </a:path>
                        </a:pathLst>
                      </a:custGeom>
                      <a:solidFill>
                        <a:srgbClr val="000000"/>
                      </a:solid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019DE61-61C4-D18F-02C2-7A7EAA14C28D}"/>
                          </a:ext>
                        </a:extLst>
                      </p:cNvPr>
                      <p:cNvSpPr/>
                      <p:nvPr/>
                    </p:nvSpPr>
                    <p:spPr>
                      <a:xfrm>
                        <a:off x="8456047" y="3421580"/>
                        <a:ext cx="64614" cy="72275"/>
                      </a:xfrm>
                      <a:custGeom>
                        <a:avLst/>
                        <a:gdLst>
                          <a:gd name="connsiteX0" fmla="*/ 45396 w 64614"/>
                          <a:gd name="connsiteY0" fmla="*/ 48711 h 72275"/>
                          <a:gd name="connsiteX1" fmla="*/ 63627 w 64614"/>
                          <a:gd name="connsiteY1" fmla="*/ 51768 h 72275"/>
                          <a:gd name="connsiteX2" fmla="*/ 52521 w 64614"/>
                          <a:gd name="connsiteY2" fmla="*/ 67037 h 72275"/>
                          <a:gd name="connsiteX3" fmla="*/ 33537 w 64614"/>
                          <a:gd name="connsiteY3" fmla="*/ 72276 h 72275"/>
                          <a:gd name="connsiteX4" fmla="*/ 6839 w 64614"/>
                          <a:gd name="connsiteY4" fmla="*/ 60493 h 72275"/>
                          <a:gd name="connsiteX5" fmla="*/ 0 w 64614"/>
                          <a:gd name="connsiteY5" fmla="*/ 36662 h 72275"/>
                          <a:gd name="connsiteX6" fmla="*/ 8982 w 64614"/>
                          <a:gd name="connsiteY6" fmla="*/ 9735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8 w 64614"/>
                          <a:gd name="connsiteY13" fmla="*/ 56264 h 72275"/>
                          <a:gd name="connsiteX14" fmla="*/ 45396 w 64614"/>
                          <a:gd name="connsiteY14" fmla="*/ 48711 h 72275"/>
                          <a:gd name="connsiteX15" fmla="*/ 46434 w 64614"/>
                          <a:gd name="connsiteY15" fmla="*/ 30213 h 72275"/>
                          <a:gd name="connsiteX16" fmla="*/ 42329 w 64614"/>
                          <a:gd name="connsiteY16" fmla="*/ 18136 h 72275"/>
                          <a:gd name="connsiteX17" fmla="*/ 32823 w 64614"/>
                          <a:gd name="connsiteY17" fmla="*/ 14002 h 72275"/>
                          <a:gd name="connsiteX18" fmla="*/ 22927 w 64614"/>
                          <a:gd name="connsiteY18" fmla="*/ 18364 h 72275"/>
                          <a:gd name="connsiteX19" fmla="*/ 19088 w 64614"/>
                          <a:gd name="connsiteY19" fmla="*/ 30213 h 72275"/>
                          <a:gd name="connsiteX20" fmla="*/ 46434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96" y="48711"/>
                            </a:moveTo>
                            <a:lnTo>
                              <a:pt x="63627" y="51768"/>
                            </a:lnTo>
                            <a:cubicBezTo>
                              <a:pt x="61284" y="58455"/>
                              <a:pt x="57579" y="63541"/>
                              <a:pt x="52521" y="67037"/>
                            </a:cubicBezTo>
                            <a:cubicBezTo>
                              <a:pt x="47463" y="70533"/>
                              <a:pt x="41138" y="72276"/>
                              <a:pt x="33537" y="72276"/>
                            </a:cubicBezTo>
                            <a:cubicBezTo>
                              <a:pt x="21517" y="72276"/>
                              <a:pt x="12611" y="68342"/>
                              <a:pt x="6839" y="60493"/>
                            </a:cubicBezTo>
                            <a:cubicBezTo>
                              <a:pt x="2276" y="54197"/>
                              <a:pt x="0" y="46253"/>
                              <a:pt x="0" y="36662"/>
                            </a:cubicBezTo>
                            <a:cubicBezTo>
                              <a:pt x="0" y="25203"/>
                              <a:pt x="2991" y="16221"/>
                              <a:pt x="8982" y="9735"/>
                            </a:cubicBezTo>
                            <a:cubicBezTo>
                              <a:pt x="14973" y="3248"/>
                              <a:pt x="22546" y="0"/>
                              <a:pt x="31709" y="0"/>
                            </a:cubicBezTo>
                            <a:cubicBezTo>
                              <a:pt x="41996" y="0"/>
                              <a:pt x="50111" y="3391"/>
                              <a:pt x="56064" y="10192"/>
                            </a:cubicBezTo>
                            <a:cubicBezTo>
                              <a:pt x="62017" y="16993"/>
                              <a:pt x="64856" y="27394"/>
                              <a:pt x="64599" y="41415"/>
                            </a:cubicBezTo>
                            <a:lnTo>
                              <a:pt x="18755" y="41415"/>
                            </a:lnTo>
                            <a:cubicBezTo>
                              <a:pt x="18888" y="46844"/>
                              <a:pt x="20355" y="51063"/>
                              <a:pt x="23184" y="54083"/>
                            </a:cubicBezTo>
                            <a:cubicBezTo>
                              <a:pt x="26013" y="57102"/>
                              <a:pt x="29527" y="58607"/>
                              <a:pt x="33728" y="58607"/>
                            </a:cubicBezTo>
                            <a:cubicBezTo>
                              <a:pt x="36595" y="58607"/>
                              <a:pt x="39005" y="57826"/>
                              <a:pt x="40958" y="56264"/>
                            </a:cubicBezTo>
                            <a:cubicBezTo>
                              <a:pt x="42910" y="54702"/>
                              <a:pt x="44396" y="52188"/>
                              <a:pt x="45396" y="48711"/>
                            </a:cubicBezTo>
                            <a:close/>
                            <a:moveTo>
                              <a:pt x="46434" y="30213"/>
                            </a:moveTo>
                            <a:cubicBezTo>
                              <a:pt x="46301" y="24917"/>
                              <a:pt x="44939" y="20888"/>
                              <a:pt x="42329" y="18136"/>
                            </a:cubicBezTo>
                            <a:cubicBezTo>
                              <a:pt x="39719" y="15383"/>
                              <a:pt x="36557" y="14002"/>
                              <a:pt x="32823" y="14002"/>
                            </a:cubicBezTo>
                            <a:cubicBezTo>
                              <a:pt x="28832" y="14002"/>
                              <a:pt x="25527" y="15459"/>
                              <a:pt x="22927" y="18364"/>
                            </a:cubicBezTo>
                            <a:cubicBezTo>
                              <a:pt x="20326" y="21269"/>
                              <a:pt x="19040" y="25222"/>
                              <a:pt x="19088" y="30213"/>
                            </a:cubicBezTo>
                            <a:lnTo>
                              <a:pt x="46434" y="30213"/>
                            </a:lnTo>
                            <a:close/>
                          </a:path>
                        </a:pathLst>
                      </a:custGeom>
                      <a:solidFill>
                        <a:srgbClr val="000000"/>
                      </a:solid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01A48A06-C61E-695F-D788-EAAAFC8E7A61}"/>
                          </a:ext>
                        </a:extLst>
                      </p:cNvPr>
                      <p:cNvSpPr/>
                      <p:nvPr/>
                    </p:nvSpPr>
                    <p:spPr>
                      <a:xfrm>
                        <a:off x="8527989" y="3398739"/>
                        <a:ext cx="40776" cy="95126"/>
                      </a:xfrm>
                      <a:custGeom>
                        <a:avLst/>
                        <a:gdLst>
                          <a:gd name="connsiteX0" fmla="*/ 39281 w 40776"/>
                          <a:gd name="connsiteY0" fmla="*/ 24412 h 95126"/>
                          <a:gd name="connsiteX1" fmla="*/ 39281 w 40776"/>
                          <a:gd name="connsiteY1" fmla="*/ 38995 h 95126"/>
                          <a:gd name="connsiteX2" fmla="*/ 26775 w 40776"/>
                          <a:gd name="connsiteY2" fmla="*/ 38995 h 95126"/>
                          <a:gd name="connsiteX3" fmla="*/ 26775 w 40776"/>
                          <a:gd name="connsiteY3" fmla="*/ 66865 h 95126"/>
                          <a:gd name="connsiteX4" fmla="*/ 27137 w 40776"/>
                          <a:gd name="connsiteY4" fmla="*/ 76733 h 95126"/>
                          <a:gd name="connsiteX5" fmla="*/ 28766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2 h 95126"/>
                          <a:gd name="connsiteX17" fmla="*/ 8401 w 40776"/>
                          <a:gd name="connsiteY17" fmla="*/ 24412 h 95126"/>
                          <a:gd name="connsiteX18" fmla="*/ 8401 w 40776"/>
                          <a:gd name="connsiteY18" fmla="*/ 10677 h 95126"/>
                          <a:gd name="connsiteX19" fmla="*/ 26765 w 40776"/>
                          <a:gd name="connsiteY19" fmla="*/ 0 h 95126"/>
                          <a:gd name="connsiteX20" fmla="*/ 26765 w 40776"/>
                          <a:gd name="connsiteY20" fmla="*/ 24412 h 95126"/>
                          <a:gd name="connsiteX21" fmla="*/ 39281 w 40776"/>
                          <a:gd name="connsiteY21" fmla="*/ 24412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81" y="24412"/>
                            </a:moveTo>
                            <a:lnTo>
                              <a:pt x="39281" y="38995"/>
                            </a:lnTo>
                            <a:lnTo>
                              <a:pt x="26775" y="38995"/>
                            </a:lnTo>
                            <a:lnTo>
                              <a:pt x="26775" y="66865"/>
                            </a:lnTo>
                            <a:cubicBezTo>
                              <a:pt x="26775" y="72504"/>
                              <a:pt x="26899" y="75800"/>
                              <a:pt x="27137" y="76733"/>
                            </a:cubicBezTo>
                            <a:cubicBezTo>
                              <a:pt x="27375" y="77667"/>
                              <a:pt x="27918" y="78438"/>
                              <a:pt x="28766" y="79048"/>
                            </a:cubicBezTo>
                            <a:cubicBezTo>
                              <a:pt x="29613" y="79657"/>
                              <a:pt x="30642" y="79962"/>
                              <a:pt x="31861" y="79962"/>
                            </a:cubicBezTo>
                            <a:cubicBezTo>
                              <a:pt x="33557" y="79962"/>
                              <a:pt x="36004" y="79372"/>
                              <a:pt x="39214" y="78200"/>
                            </a:cubicBezTo>
                            <a:lnTo>
                              <a:pt x="40777" y="92392"/>
                            </a:lnTo>
                            <a:cubicBezTo>
                              <a:pt x="36519" y="94212"/>
                              <a:pt x="31699" y="95126"/>
                              <a:pt x="26318" y="95126"/>
                            </a:cubicBezTo>
                            <a:cubicBezTo>
                              <a:pt x="23022" y="95126"/>
                              <a:pt x="20041" y="94574"/>
                              <a:pt x="17393" y="93469"/>
                            </a:cubicBezTo>
                            <a:cubicBezTo>
                              <a:pt x="14745" y="92364"/>
                              <a:pt x="12802" y="90926"/>
                              <a:pt x="11563" y="89173"/>
                            </a:cubicBezTo>
                            <a:cubicBezTo>
                              <a:pt x="10325" y="87420"/>
                              <a:pt x="9468" y="85039"/>
                              <a:pt x="8992" y="82039"/>
                            </a:cubicBezTo>
                            <a:cubicBezTo>
                              <a:pt x="8601" y="79915"/>
                              <a:pt x="8401" y="75619"/>
                              <a:pt x="8401" y="69142"/>
                            </a:cubicBezTo>
                            <a:lnTo>
                              <a:pt x="8401" y="38995"/>
                            </a:lnTo>
                            <a:lnTo>
                              <a:pt x="0" y="38995"/>
                            </a:lnTo>
                            <a:lnTo>
                              <a:pt x="0" y="24412"/>
                            </a:lnTo>
                            <a:lnTo>
                              <a:pt x="8401" y="24412"/>
                            </a:lnTo>
                            <a:lnTo>
                              <a:pt x="8401" y="10677"/>
                            </a:lnTo>
                            <a:lnTo>
                              <a:pt x="26765" y="0"/>
                            </a:lnTo>
                            <a:lnTo>
                              <a:pt x="26765" y="24412"/>
                            </a:lnTo>
                            <a:lnTo>
                              <a:pt x="39281" y="24412"/>
                            </a:lnTo>
                            <a:close/>
                          </a:path>
                        </a:pathLst>
                      </a:custGeom>
                      <a:solidFill>
                        <a:srgbClr val="000000"/>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0B91F85-EF59-0CB8-923F-2D3CEDA46822}"/>
                          </a:ext>
                        </a:extLst>
                      </p:cNvPr>
                      <p:cNvSpPr/>
                      <p:nvPr/>
                    </p:nvSpPr>
                    <p:spPr>
                      <a:xfrm>
                        <a:off x="8579967" y="3396844"/>
                        <a:ext cx="18297" cy="95449"/>
                      </a:xfrm>
                      <a:custGeom>
                        <a:avLst/>
                        <a:gdLst>
                          <a:gd name="connsiteX0" fmla="*/ 0 w 18297"/>
                          <a:gd name="connsiteY0" fmla="*/ 16926 h 95449"/>
                          <a:gd name="connsiteX1" fmla="*/ 0 w 18297"/>
                          <a:gd name="connsiteY1" fmla="*/ 0 h 95449"/>
                          <a:gd name="connsiteX2" fmla="*/ 18298 w 18297"/>
                          <a:gd name="connsiteY2" fmla="*/ 0 h 95449"/>
                          <a:gd name="connsiteX3" fmla="*/ 18298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8 w 18297"/>
                          <a:gd name="connsiteY7" fmla="*/ 26299 h 95449"/>
                          <a:gd name="connsiteX8" fmla="*/ 18298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624FC1A3-3C64-AAEA-9CE9-177F2366D663}"/>
                          </a:ext>
                        </a:extLst>
                      </p:cNvPr>
                      <p:cNvSpPr/>
                      <p:nvPr/>
                    </p:nvSpPr>
                    <p:spPr>
                      <a:xfrm>
                        <a:off x="8612990" y="3421599"/>
                        <a:ext cx="65246" cy="72266"/>
                      </a:xfrm>
                      <a:custGeom>
                        <a:avLst/>
                        <a:gdLst>
                          <a:gd name="connsiteX0" fmla="*/ 64322 w 65246"/>
                          <a:gd name="connsiteY0" fmla="*/ 21993 h 72266"/>
                          <a:gd name="connsiteX1" fmla="*/ 46282 w 65246"/>
                          <a:gd name="connsiteY1" fmla="*/ 25251 h 72266"/>
                          <a:gd name="connsiteX2" fmla="*/ 42148 w 65246"/>
                          <a:gd name="connsiteY2" fmla="*/ 17116 h 72266"/>
                          <a:gd name="connsiteX3" fmla="*/ 33785 w 65246"/>
                          <a:gd name="connsiteY3" fmla="*/ 14383 h 72266"/>
                          <a:gd name="connsiteX4" fmla="*/ 22879 w 65246"/>
                          <a:gd name="connsiteY4" fmla="*/ 19107 h 72266"/>
                          <a:gd name="connsiteX5" fmla="*/ 18812 w 65246"/>
                          <a:gd name="connsiteY5" fmla="*/ 34900 h 72266"/>
                          <a:gd name="connsiteX6" fmla="*/ 22946 w 65246"/>
                          <a:gd name="connsiteY6" fmla="*/ 52283 h 72266"/>
                          <a:gd name="connsiteX7" fmla="*/ 34052 w 65246"/>
                          <a:gd name="connsiteY7" fmla="*/ 57360 h 72266"/>
                          <a:gd name="connsiteX8" fmla="*/ 42586 w 65246"/>
                          <a:gd name="connsiteY8" fmla="*/ 54397 h 72266"/>
                          <a:gd name="connsiteX9" fmla="*/ 47273 w 65246"/>
                          <a:gd name="connsiteY9" fmla="*/ 44205 h 72266"/>
                          <a:gd name="connsiteX10" fmla="*/ 65246 w 65246"/>
                          <a:gd name="connsiteY10" fmla="*/ 47263 h 72266"/>
                          <a:gd name="connsiteX11" fmla="*/ 54502 w 65246"/>
                          <a:gd name="connsiteY11" fmla="*/ 65951 h 72266"/>
                          <a:gd name="connsiteX12" fmla="*/ 33214 w 65246"/>
                          <a:gd name="connsiteY12" fmla="*/ 72266 h 72266"/>
                          <a:gd name="connsiteX13" fmla="*/ 9020 w 65246"/>
                          <a:gd name="connsiteY13" fmla="*/ 62694 h 72266"/>
                          <a:gd name="connsiteX14" fmla="*/ 0 w 65246"/>
                          <a:gd name="connsiteY14" fmla="*/ 36195 h 72266"/>
                          <a:gd name="connsiteX15" fmla="*/ 9049 w 65246"/>
                          <a:gd name="connsiteY15" fmla="*/ 9534 h 72266"/>
                          <a:gd name="connsiteX16" fmla="*/ 33528 w 65246"/>
                          <a:gd name="connsiteY16" fmla="*/ 0 h 72266"/>
                          <a:gd name="connsiteX17" fmla="*/ 53616 w 65246"/>
                          <a:gd name="connsiteY17" fmla="*/ 5439 h 72266"/>
                          <a:gd name="connsiteX18" fmla="*/ 64322 w 65246"/>
                          <a:gd name="connsiteY18" fmla="*/ 21993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46" h="72266">
                            <a:moveTo>
                              <a:pt x="64322" y="21993"/>
                            </a:moveTo>
                            <a:lnTo>
                              <a:pt x="46282" y="25251"/>
                            </a:lnTo>
                            <a:cubicBezTo>
                              <a:pt x="45672" y="21650"/>
                              <a:pt x="44301" y="18936"/>
                              <a:pt x="42148" y="17116"/>
                            </a:cubicBezTo>
                            <a:cubicBezTo>
                              <a:pt x="39995" y="15297"/>
                              <a:pt x="37205" y="14383"/>
                              <a:pt x="33785" y="14383"/>
                            </a:cubicBezTo>
                            <a:cubicBezTo>
                              <a:pt x="29223" y="14383"/>
                              <a:pt x="25594" y="15954"/>
                              <a:pt x="22879" y="19107"/>
                            </a:cubicBezTo>
                            <a:cubicBezTo>
                              <a:pt x="20164" y="22260"/>
                              <a:pt x="18812" y="27518"/>
                              <a:pt x="18812" y="34900"/>
                            </a:cubicBezTo>
                            <a:cubicBezTo>
                              <a:pt x="18812" y="43101"/>
                              <a:pt x="20193" y="48901"/>
                              <a:pt x="22946" y="52283"/>
                            </a:cubicBezTo>
                            <a:cubicBezTo>
                              <a:pt x="25698" y="55664"/>
                              <a:pt x="29404" y="57360"/>
                              <a:pt x="34052" y="57360"/>
                            </a:cubicBezTo>
                            <a:cubicBezTo>
                              <a:pt x="37528" y="57360"/>
                              <a:pt x="40367" y="56369"/>
                              <a:pt x="42586" y="54397"/>
                            </a:cubicBezTo>
                            <a:cubicBezTo>
                              <a:pt x="44806" y="52426"/>
                              <a:pt x="46358" y="49025"/>
                              <a:pt x="47273" y="44205"/>
                            </a:cubicBezTo>
                            <a:lnTo>
                              <a:pt x="65246" y="47263"/>
                            </a:lnTo>
                            <a:cubicBezTo>
                              <a:pt x="63379" y="55512"/>
                              <a:pt x="59798" y="61741"/>
                              <a:pt x="54502" y="65951"/>
                            </a:cubicBezTo>
                            <a:cubicBezTo>
                              <a:pt x="49206" y="70161"/>
                              <a:pt x="42110" y="72266"/>
                              <a:pt x="33214" y="72266"/>
                            </a:cubicBezTo>
                            <a:cubicBezTo>
                              <a:pt x="23098" y="72266"/>
                              <a:pt x="15040" y="69075"/>
                              <a:pt x="9020" y="62694"/>
                            </a:cubicBezTo>
                            <a:cubicBezTo>
                              <a:pt x="3000" y="56312"/>
                              <a:pt x="0" y="47482"/>
                              <a:pt x="0" y="36195"/>
                            </a:cubicBezTo>
                            <a:cubicBezTo>
                              <a:pt x="0" y="24775"/>
                              <a:pt x="3019" y="15888"/>
                              <a:pt x="9049" y="9534"/>
                            </a:cubicBezTo>
                            <a:cubicBezTo>
                              <a:pt x="15078" y="3181"/>
                              <a:pt x="23241" y="0"/>
                              <a:pt x="33528" y="0"/>
                            </a:cubicBezTo>
                            <a:cubicBezTo>
                              <a:pt x="41948" y="0"/>
                              <a:pt x="48644" y="1810"/>
                              <a:pt x="53616" y="5439"/>
                            </a:cubicBezTo>
                            <a:cubicBezTo>
                              <a:pt x="58588" y="9068"/>
                              <a:pt x="62151" y="14573"/>
                              <a:pt x="64322" y="21993"/>
                            </a:cubicBezTo>
                            <a:close/>
                          </a:path>
                        </a:pathLst>
                      </a:custGeom>
                      <a:solidFill>
                        <a:srgbClr val="000000"/>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3282523-DA6D-A7EF-8B80-261F4919E3C1}"/>
                          </a:ext>
                        </a:extLst>
                      </p:cNvPr>
                      <p:cNvSpPr/>
                      <p:nvPr/>
                    </p:nvSpPr>
                    <p:spPr>
                      <a:xfrm>
                        <a:off x="8681418" y="3395215"/>
                        <a:ext cx="37366" cy="98707"/>
                      </a:xfrm>
                      <a:custGeom>
                        <a:avLst/>
                        <a:gdLst>
                          <a:gd name="connsiteX0" fmla="*/ 0 w 37366"/>
                          <a:gd name="connsiteY0" fmla="*/ 98708 h 98707"/>
                          <a:gd name="connsiteX1" fmla="*/ 23632 w 37366"/>
                          <a:gd name="connsiteY1" fmla="*/ 0 h 98707"/>
                          <a:gd name="connsiteX2" fmla="*/ 37367 w 37366"/>
                          <a:gd name="connsiteY2" fmla="*/ 0 h 98707"/>
                          <a:gd name="connsiteX3" fmla="*/ 13468 w 37366"/>
                          <a:gd name="connsiteY3" fmla="*/ 98708 h 98707"/>
                          <a:gd name="connsiteX4" fmla="*/ 0 w 37366"/>
                          <a:gd name="connsiteY4" fmla="*/ 98708 h 98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366" h="98707">
                            <a:moveTo>
                              <a:pt x="0" y="98708"/>
                            </a:moveTo>
                            <a:lnTo>
                              <a:pt x="23632" y="0"/>
                            </a:lnTo>
                            <a:lnTo>
                              <a:pt x="37367" y="0"/>
                            </a:lnTo>
                            <a:lnTo>
                              <a:pt x="13468" y="98708"/>
                            </a:lnTo>
                            <a:lnTo>
                              <a:pt x="0" y="98708"/>
                            </a:lnTo>
                            <a:close/>
                          </a:path>
                        </a:pathLst>
                      </a:custGeom>
                      <a:solidFill>
                        <a:srgbClr val="000000"/>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326A3C3-8998-9448-EF64-79494117EA85}"/>
                          </a:ext>
                        </a:extLst>
                      </p:cNvPr>
                      <p:cNvSpPr/>
                      <p:nvPr/>
                    </p:nvSpPr>
                    <p:spPr>
                      <a:xfrm>
                        <a:off x="8728881" y="3397625"/>
                        <a:ext cx="67189" cy="94668"/>
                      </a:xfrm>
                      <a:custGeom>
                        <a:avLst/>
                        <a:gdLst>
                          <a:gd name="connsiteX0" fmla="*/ 0 w 67189"/>
                          <a:gd name="connsiteY0" fmla="*/ 94669 h 94668"/>
                          <a:gd name="connsiteX1" fmla="*/ 0 w 67189"/>
                          <a:gd name="connsiteY1" fmla="*/ 0 h 94668"/>
                          <a:gd name="connsiteX2" fmla="*/ 19269 w 67189"/>
                          <a:gd name="connsiteY2" fmla="*/ 0 h 94668"/>
                          <a:gd name="connsiteX3" fmla="*/ 19269 w 67189"/>
                          <a:gd name="connsiteY3" fmla="*/ 78591 h 94668"/>
                          <a:gd name="connsiteX4" fmla="*/ 67189 w 67189"/>
                          <a:gd name="connsiteY4" fmla="*/ 78591 h 94668"/>
                          <a:gd name="connsiteX5" fmla="*/ 67189 w 67189"/>
                          <a:gd name="connsiteY5" fmla="*/ 94669 h 94668"/>
                          <a:gd name="connsiteX6" fmla="*/ 0 w 67189"/>
                          <a:gd name="connsiteY6" fmla="*/ 94669 h 94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189" h="94668">
                            <a:moveTo>
                              <a:pt x="0" y="94669"/>
                            </a:moveTo>
                            <a:lnTo>
                              <a:pt x="0" y="0"/>
                            </a:lnTo>
                            <a:lnTo>
                              <a:pt x="19269" y="0"/>
                            </a:lnTo>
                            <a:lnTo>
                              <a:pt x="19269" y="78591"/>
                            </a:lnTo>
                            <a:lnTo>
                              <a:pt x="67189" y="78591"/>
                            </a:lnTo>
                            <a:lnTo>
                              <a:pt x="67189" y="94669"/>
                            </a:lnTo>
                            <a:lnTo>
                              <a:pt x="0" y="94669"/>
                            </a:lnTo>
                            <a:close/>
                          </a:path>
                        </a:pathLst>
                      </a:custGeom>
                      <a:solidFill>
                        <a:srgbClr val="000000"/>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6CDAA630-4FB0-097D-239F-4357420A9D3C}"/>
                          </a:ext>
                        </a:extLst>
                      </p:cNvPr>
                      <p:cNvSpPr/>
                      <p:nvPr/>
                    </p:nvSpPr>
                    <p:spPr>
                      <a:xfrm>
                        <a:off x="8805452" y="3421580"/>
                        <a:ext cx="71370" cy="72275"/>
                      </a:xfrm>
                      <a:custGeom>
                        <a:avLst/>
                        <a:gdLst>
                          <a:gd name="connsiteX0" fmla="*/ 0 w 71370"/>
                          <a:gd name="connsiteY0" fmla="*/ 35166 h 72275"/>
                          <a:gd name="connsiteX1" fmla="*/ 4496 w 71370"/>
                          <a:gd name="connsiteY1" fmla="*/ 17517 h 72275"/>
                          <a:gd name="connsiteX2" fmla="*/ 17231 w 71370"/>
                          <a:gd name="connsiteY2" fmla="*/ 4496 h 72275"/>
                          <a:gd name="connsiteX3" fmla="*/ 35623 w 71370"/>
                          <a:gd name="connsiteY3" fmla="*/ 0 h 72275"/>
                          <a:gd name="connsiteX4" fmla="*/ 61341 w 71370"/>
                          <a:gd name="connsiteY4" fmla="*/ 10192 h 72275"/>
                          <a:gd name="connsiteX5" fmla="*/ 71371 w 71370"/>
                          <a:gd name="connsiteY5" fmla="*/ 35947 h 72275"/>
                          <a:gd name="connsiteX6" fmla="*/ 61246 w 71370"/>
                          <a:gd name="connsiteY6" fmla="*/ 61960 h 72275"/>
                          <a:gd name="connsiteX7" fmla="*/ 35747 w 71370"/>
                          <a:gd name="connsiteY7" fmla="*/ 72276 h 72275"/>
                          <a:gd name="connsiteX8" fmla="*/ 17621 w 71370"/>
                          <a:gd name="connsiteY8" fmla="*/ 67980 h 72275"/>
                          <a:gd name="connsiteX9" fmla="*/ 4496 w 71370"/>
                          <a:gd name="connsiteY9" fmla="*/ 55378 h 72275"/>
                          <a:gd name="connsiteX10" fmla="*/ 0 w 71370"/>
                          <a:gd name="connsiteY10" fmla="*/ 35166 h 72275"/>
                          <a:gd name="connsiteX11" fmla="*/ 18755 w 71370"/>
                          <a:gd name="connsiteY11" fmla="*/ 36147 h 72275"/>
                          <a:gd name="connsiteX12" fmla="*/ 23641 w 71370"/>
                          <a:gd name="connsiteY12" fmla="*/ 51902 h 72275"/>
                          <a:gd name="connsiteX13" fmla="*/ 35690 w 71370"/>
                          <a:gd name="connsiteY13" fmla="*/ 57369 h 72275"/>
                          <a:gd name="connsiteX14" fmla="*/ 47711 w 71370"/>
                          <a:gd name="connsiteY14" fmla="*/ 51902 h 72275"/>
                          <a:gd name="connsiteX15" fmla="*/ 52559 w 71370"/>
                          <a:gd name="connsiteY15" fmla="*/ 36014 h 72275"/>
                          <a:gd name="connsiteX16" fmla="*/ 47711 w 71370"/>
                          <a:gd name="connsiteY16" fmla="*/ 20383 h 72275"/>
                          <a:gd name="connsiteX17" fmla="*/ 35690 w 71370"/>
                          <a:gd name="connsiteY17" fmla="*/ 14916 h 72275"/>
                          <a:gd name="connsiteX18" fmla="*/ 23641 w 71370"/>
                          <a:gd name="connsiteY18" fmla="*/ 20383 h 72275"/>
                          <a:gd name="connsiteX19" fmla="*/ 18755 w 71370"/>
                          <a:gd name="connsiteY19" fmla="*/ 36147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70" h="72275">
                            <a:moveTo>
                              <a:pt x="0" y="35166"/>
                            </a:moveTo>
                            <a:cubicBezTo>
                              <a:pt x="0" y="29089"/>
                              <a:pt x="1496" y="23212"/>
                              <a:pt x="4496" y="17517"/>
                            </a:cubicBezTo>
                            <a:cubicBezTo>
                              <a:pt x="7496" y="11820"/>
                              <a:pt x="11735" y="7487"/>
                              <a:pt x="17231" y="4496"/>
                            </a:cubicBezTo>
                            <a:cubicBezTo>
                              <a:pt x="22717" y="1505"/>
                              <a:pt x="28851" y="0"/>
                              <a:pt x="35623" y="0"/>
                            </a:cubicBezTo>
                            <a:cubicBezTo>
                              <a:pt x="46091" y="0"/>
                              <a:pt x="54664" y="3391"/>
                              <a:pt x="61341" y="10192"/>
                            </a:cubicBezTo>
                            <a:cubicBezTo>
                              <a:pt x="68018" y="16993"/>
                              <a:pt x="71371" y="25565"/>
                              <a:pt x="71371" y="35947"/>
                            </a:cubicBezTo>
                            <a:cubicBezTo>
                              <a:pt x="71371" y="46406"/>
                              <a:pt x="67999" y="55083"/>
                              <a:pt x="61246" y="61960"/>
                            </a:cubicBezTo>
                            <a:cubicBezTo>
                              <a:pt x="54493" y="68837"/>
                              <a:pt x="45987" y="72276"/>
                              <a:pt x="35747" y="72276"/>
                            </a:cubicBezTo>
                            <a:cubicBezTo>
                              <a:pt x="29413" y="72276"/>
                              <a:pt x="23365" y="70847"/>
                              <a:pt x="17621" y="67980"/>
                            </a:cubicBezTo>
                            <a:cubicBezTo>
                              <a:pt x="11868" y="65113"/>
                              <a:pt x="7496" y="60912"/>
                              <a:pt x="4496" y="55378"/>
                            </a:cubicBezTo>
                            <a:cubicBezTo>
                              <a:pt x="1496" y="49844"/>
                              <a:pt x="0" y="43110"/>
                              <a:pt x="0" y="35166"/>
                            </a:cubicBezTo>
                            <a:close/>
                            <a:moveTo>
                              <a:pt x="18755" y="36147"/>
                            </a:moveTo>
                            <a:cubicBezTo>
                              <a:pt x="18755" y="43005"/>
                              <a:pt x="20383" y="48254"/>
                              <a:pt x="23641" y="51902"/>
                            </a:cubicBezTo>
                            <a:cubicBezTo>
                              <a:pt x="26899" y="55550"/>
                              <a:pt x="30909" y="57369"/>
                              <a:pt x="35690" y="57369"/>
                            </a:cubicBezTo>
                            <a:cubicBezTo>
                              <a:pt x="40472" y="57369"/>
                              <a:pt x="44472" y="55550"/>
                              <a:pt x="47711" y="51902"/>
                            </a:cubicBezTo>
                            <a:cubicBezTo>
                              <a:pt x="50940" y="48254"/>
                              <a:pt x="52559" y="42958"/>
                              <a:pt x="52559" y="36014"/>
                            </a:cubicBezTo>
                            <a:cubicBezTo>
                              <a:pt x="52559" y="29242"/>
                              <a:pt x="50940" y="24032"/>
                              <a:pt x="47711" y="20383"/>
                            </a:cubicBezTo>
                            <a:cubicBezTo>
                              <a:pt x="44472" y="16735"/>
                              <a:pt x="40472" y="14916"/>
                              <a:pt x="35690" y="14916"/>
                            </a:cubicBezTo>
                            <a:cubicBezTo>
                              <a:pt x="30909" y="14916"/>
                              <a:pt x="26899" y="16735"/>
                              <a:pt x="23641" y="20383"/>
                            </a:cubicBezTo>
                            <a:cubicBezTo>
                              <a:pt x="20383" y="24032"/>
                              <a:pt x="18755" y="29280"/>
                              <a:pt x="18755" y="36147"/>
                            </a:cubicBezTo>
                            <a:close/>
                          </a:path>
                        </a:pathLst>
                      </a:custGeom>
                      <a:solidFill>
                        <a:srgbClr val="000000"/>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1622C04-5048-3B46-BDEC-676BF01D7B16}"/>
                          </a:ext>
                        </a:extLst>
                      </p:cNvPr>
                      <p:cNvSpPr/>
                      <p:nvPr/>
                    </p:nvSpPr>
                    <p:spPr>
                      <a:xfrm>
                        <a:off x="8887034" y="3421580"/>
                        <a:ext cx="67465" cy="98774"/>
                      </a:xfrm>
                      <a:custGeom>
                        <a:avLst/>
                        <a:gdLst>
                          <a:gd name="connsiteX0" fmla="*/ 2410 w 67465"/>
                          <a:gd name="connsiteY0" fmla="*/ 75276 h 98774"/>
                          <a:gd name="connsiteX1" fmla="*/ 23308 w 67465"/>
                          <a:gd name="connsiteY1" fmla="*/ 77819 h 98774"/>
                          <a:gd name="connsiteX2" fmla="*/ 25717 w 67465"/>
                          <a:gd name="connsiteY2" fmla="*/ 82829 h 98774"/>
                          <a:gd name="connsiteX3" fmla="*/ 33919 w 67465"/>
                          <a:gd name="connsiteY3" fmla="*/ 84782 h 98774"/>
                          <a:gd name="connsiteX4" fmla="*/ 44663 w 67465"/>
                          <a:gd name="connsiteY4" fmla="*/ 82629 h 98774"/>
                          <a:gd name="connsiteX5" fmla="*/ 48311 w 67465"/>
                          <a:gd name="connsiteY5" fmla="*/ 78010 h 98774"/>
                          <a:gd name="connsiteX6" fmla="*/ 49159 w 67465"/>
                          <a:gd name="connsiteY6" fmla="*/ 69609 h 98774"/>
                          <a:gd name="connsiteX7" fmla="*/ 49159 w 67465"/>
                          <a:gd name="connsiteY7" fmla="*/ 59512 h 98774"/>
                          <a:gd name="connsiteX8" fmla="*/ 28451 w 67465"/>
                          <a:gd name="connsiteY8" fmla="*/ 70714 h 98774"/>
                          <a:gd name="connsiteX9" fmla="*/ 6382 w 67465"/>
                          <a:gd name="connsiteY9" fmla="*/ 58931 h 98774"/>
                          <a:gd name="connsiteX10" fmla="*/ 0 w 67465"/>
                          <a:gd name="connsiteY10" fmla="*/ 35747 h 98774"/>
                          <a:gd name="connsiteX11" fmla="*/ 8363 w 67465"/>
                          <a:gd name="connsiteY11" fmla="*/ 9182 h 98774"/>
                          <a:gd name="connsiteX12" fmla="*/ 29175 w 67465"/>
                          <a:gd name="connsiteY12" fmla="*/ 0 h 98774"/>
                          <a:gd name="connsiteX13" fmla="*/ 50340 w 67465"/>
                          <a:gd name="connsiteY13" fmla="*/ 11268 h 98774"/>
                          <a:gd name="connsiteX14" fmla="*/ 50340 w 67465"/>
                          <a:gd name="connsiteY14" fmla="*/ 1562 h 98774"/>
                          <a:gd name="connsiteX15" fmla="*/ 67466 w 67465"/>
                          <a:gd name="connsiteY15" fmla="*/ 1562 h 98774"/>
                          <a:gd name="connsiteX16" fmla="*/ 67466 w 67465"/>
                          <a:gd name="connsiteY16" fmla="*/ 63617 h 98774"/>
                          <a:gd name="connsiteX17" fmla="*/ 65446 w 67465"/>
                          <a:gd name="connsiteY17" fmla="*/ 81915 h 98774"/>
                          <a:gd name="connsiteX18" fmla="*/ 59779 w 67465"/>
                          <a:gd name="connsiteY18" fmla="*/ 91421 h 98774"/>
                          <a:gd name="connsiteX19" fmla="*/ 50044 w 67465"/>
                          <a:gd name="connsiteY19" fmla="*/ 96822 h 98774"/>
                          <a:gd name="connsiteX20" fmla="*/ 34652 w 67465"/>
                          <a:gd name="connsiteY20" fmla="*/ 98774 h 98774"/>
                          <a:gd name="connsiteX21" fmla="*/ 9715 w 67465"/>
                          <a:gd name="connsiteY21" fmla="*/ 92754 h 98774"/>
                          <a:gd name="connsiteX22" fmla="*/ 2362 w 67465"/>
                          <a:gd name="connsiteY22" fmla="*/ 77486 h 98774"/>
                          <a:gd name="connsiteX23" fmla="*/ 2410 w 67465"/>
                          <a:gd name="connsiteY23" fmla="*/ 75276 h 98774"/>
                          <a:gd name="connsiteX24" fmla="*/ 18755 w 67465"/>
                          <a:gd name="connsiteY24" fmla="*/ 34709 h 98774"/>
                          <a:gd name="connsiteX25" fmla="*/ 23022 w 67465"/>
                          <a:gd name="connsiteY25" fmla="*/ 50825 h 98774"/>
                          <a:gd name="connsiteX26" fmla="*/ 33537 w 67465"/>
                          <a:gd name="connsiteY26" fmla="*/ 55940 h 98774"/>
                          <a:gd name="connsiteX27" fmla="*/ 44863 w 67465"/>
                          <a:gd name="connsiteY27" fmla="*/ 50702 h 98774"/>
                          <a:gd name="connsiteX28" fmla="*/ 49482 w 67465"/>
                          <a:gd name="connsiteY28" fmla="*/ 35176 h 98774"/>
                          <a:gd name="connsiteX29" fmla="*/ 45053 w 67465"/>
                          <a:gd name="connsiteY29" fmla="*/ 19221 h 98774"/>
                          <a:gd name="connsiteX30" fmla="*/ 33852 w 67465"/>
                          <a:gd name="connsiteY30" fmla="*/ 14011 h 98774"/>
                          <a:gd name="connsiteX31" fmla="*/ 23012 w 67465"/>
                          <a:gd name="connsiteY31" fmla="*/ 19126 h 98774"/>
                          <a:gd name="connsiteX32" fmla="*/ 18755 w 67465"/>
                          <a:gd name="connsiteY32" fmla="*/ 34709 h 98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65" h="98774">
                            <a:moveTo>
                              <a:pt x="2410" y="75276"/>
                            </a:moveTo>
                            <a:lnTo>
                              <a:pt x="23308" y="77819"/>
                            </a:lnTo>
                            <a:cubicBezTo>
                              <a:pt x="23651" y="80248"/>
                              <a:pt x="24451" y="81925"/>
                              <a:pt x="25717" y="82829"/>
                            </a:cubicBezTo>
                            <a:cubicBezTo>
                              <a:pt x="27451" y="84134"/>
                              <a:pt x="30185" y="84782"/>
                              <a:pt x="33919" y="84782"/>
                            </a:cubicBezTo>
                            <a:cubicBezTo>
                              <a:pt x="38700" y="84782"/>
                              <a:pt x="42272" y="84068"/>
                              <a:pt x="44663" y="82629"/>
                            </a:cubicBezTo>
                            <a:cubicBezTo>
                              <a:pt x="46272" y="81677"/>
                              <a:pt x="47482" y="80134"/>
                              <a:pt x="48311" y="78010"/>
                            </a:cubicBezTo>
                            <a:cubicBezTo>
                              <a:pt x="48882" y="76486"/>
                              <a:pt x="49159" y="73685"/>
                              <a:pt x="49159" y="69609"/>
                            </a:cubicBezTo>
                            <a:lnTo>
                              <a:pt x="49159" y="59512"/>
                            </a:lnTo>
                            <a:cubicBezTo>
                              <a:pt x="43691" y="66980"/>
                              <a:pt x="36786" y="70714"/>
                              <a:pt x="28451" y="70714"/>
                            </a:cubicBezTo>
                            <a:cubicBezTo>
                              <a:pt x="19164" y="70714"/>
                              <a:pt x="11801" y="66780"/>
                              <a:pt x="6382" y="58931"/>
                            </a:cubicBezTo>
                            <a:cubicBezTo>
                              <a:pt x="2134" y="52721"/>
                              <a:pt x="0" y="44996"/>
                              <a:pt x="0" y="35747"/>
                            </a:cubicBezTo>
                            <a:cubicBezTo>
                              <a:pt x="0" y="24155"/>
                              <a:pt x="2791" y="15307"/>
                              <a:pt x="8363" y="9182"/>
                            </a:cubicBezTo>
                            <a:cubicBezTo>
                              <a:pt x="13944" y="3058"/>
                              <a:pt x="20879" y="0"/>
                              <a:pt x="29175" y="0"/>
                            </a:cubicBezTo>
                            <a:cubicBezTo>
                              <a:pt x="37719" y="0"/>
                              <a:pt x="44777" y="3753"/>
                              <a:pt x="50340" y="11268"/>
                            </a:cubicBezTo>
                            <a:lnTo>
                              <a:pt x="50340" y="1562"/>
                            </a:lnTo>
                            <a:lnTo>
                              <a:pt x="67466" y="1562"/>
                            </a:lnTo>
                            <a:lnTo>
                              <a:pt x="67466" y="63617"/>
                            </a:lnTo>
                            <a:cubicBezTo>
                              <a:pt x="67466" y="71780"/>
                              <a:pt x="66789" y="77876"/>
                              <a:pt x="65446" y="81915"/>
                            </a:cubicBezTo>
                            <a:cubicBezTo>
                              <a:pt x="64103" y="85954"/>
                              <a:pt x="62208" y="89116"/>
                              <a:pt x="59779" y="91421"/>
                            </a:cubicBezTo>
                            <a:cubicBezTo>
                              <a:pt x="57350" y="93726"/>
                              <a:pt x="54102" y="95526"/>
                              <a:pt x="50044" y="96822"/>
                            </a:cubicBezTo>
                            <a:cubicBezTo>
                              <a:pt x="45987" y="98127"/>
                              <a:pt x="40853" y="98774"/>
                              <a:pt x="34652" y="98774"/>
                            </a:cubicBezTo>
                            <a:cubicBezTo>
                              <a:pt x="22936" y="98774"/>
                              <a:pt x="14621" y="96764"/>
                              <a:pt x="9715" y="92754"/>
                            </a:cubicBezTo>
                            <a:cubicBezTo>
                              <a:pt x="4810" y="88744"/>
                              <a:pt x="2362" y="83649"/>
                              <a:pt x="2362" y="77486"/>
                            </a:cubicBezTo>
                            <a:cubicBezTo>
                              <a:pt x="2353" y="76876"/>
                              <a:pt x="2372" y="76143"/>
                              <a:pt x="2410" y="75276"/>
                            </a:cubicBezTo>
                            <a:close/>
                            <a:moveTo>
                              <a:pt x="18755" y="34709"/>
                            </a:moveTo>
                            <a:cubicBezTo>
                              <a:pt x="18755" y="42043"/>
                              <a:pt x="20174" y="47415"/>
                              <a:pt x="23022" y="50825"/>
                            </a:cubicBezTo>
                            <a:cubicBezTo>
                              <a:pt x="25860" y="54235"/>
                              <a:pt x="29366" y="55940"/>
                              <a:pt x="33537" y="55940"/>
                            </a:cubicBezTo>
                            <a:cubicBezTo>
                              <a:pt x="38005" y="55940"/>
                              <a:pt x="41777" y="54188"/>
                              <a:pt x="44863" y="50702"/>
                            </a:cubicBezTo>
                            <a:cubicBezTo>
                              <a:pt x="47949" y="47215"/>
                              <a:pt x="49482" y="42034"/>
                              <a:pt x="49482" y="35176"/>
                            </a:cubicBezTo>
                            <a:cubicBezTo>
                              <a:pt x="49482" y="28013"/>
                              <a:pt x="48006" y="22698"/>
                              <a:pt x="45053" y="19221"/>
                            </a:cubicBezTo>
                            <a:cubicBezTo>
                              <a:pt x="42100" y="15745"/>
                              <a:pt x="38367" y="14011"/>
                              <a:pt x="33852" y="14011"/>
                            </a:cubicBezTo>
                            <a:cubicBezTo>
                              <a:pt x="29470" y="14011"/>
                              <a:pt x="25851" y="15716"/>
                              <a:pt x="23012" y="19126"/>
                            </a:cubicBezTo>
                            <a:cubicBezTo>
                              <a:pt x="20183" y="22527"/>
                              <a:pt x="18755" y="27718"/>
                              <a:pt x="18755" y="34709"/>
                            </a:cubicBezTo>
                            <a:close/>
                          </a:path>
                        </a:pathLst>
                      </a:custGeom>
                      <a:solidFill>
                        <a:srgbClr val="000000"/>
                      </a:solid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7BE91FC-C352-15F5-E04A-A66E2EDCF5D8}"/>
                          </a:ext>
                        </a:extLst>
                      </p:cNvPr>
                      <p:cNvSpPr/>
                      <p:nvPr/>
                    </p:nvSpPr>
                    <p:spPr>
                      <a:xfrm>
                        <a:off x="8972597" y="3396844"/>
                        <a:ext cx="18297" cy="95449"/>
                      </a:xfrm>
                      <a:custGeom>
                        <a:avLst/>
                        <a:gdLst>
                          <a:gd name="connsiteX0" fmla="*/ 0 w 18297"/>
                          <a:gd name="connsiteY0" fmla="*/ 16926 h 95449"/>
                          <a:gd name="connsiteX1" fmla="*/ 0 w 18297"/>
                          <a:gd name="connsiteY1" fmla="*/ 0 h 95449"/>
                          <a:gd name="connsiteX2" fmla="*/ 18297 w 18297"/>
                          <a:gd name="connsiteY2" fmla="*/ 0 h 95449"/>
                          <a:gd name="connsiteX3" fmla="*/ 18297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7 w 18297"/>
                          <a:gd name="connsiteY7" fmla="*/ 26299 h 95449"/>
                          <a:gd name="connsiteX8" fmla="*/ 18297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7" y="0"/>
                            </a:lnTo>
                            <a:lnTo>
                              <a:pt x="18297" y="16926"/>
                            </a:lnTo>
                            <a:lnTo>
                              <a:pt x="0" y="16926"/>
                            </a:lnTo>
                            <a:close/>
                            <a:moveTo>
                              <a:pt x="0" y="95450"/>
                            </a:moveTo>
                            <a:lnTo>
                              <a:pt x="0" y="26299"/>
                            </a:lnTo>
                            <a:lnTo>
                              <a:pt x="18297" y="26299"/>
                            </a:lnTo>
                            <a:lnTo>
                              <a:pt x="1829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ED0F544-7312-7A73-D3E7-DDE3C745CAAF}"/>
                          </a:ext>
                        </a:extLst>
                      </p:cNvPr>
                      <p:cNvSpPr/>
                      <p:nvPr/>
                    </p:nvSpPr>
                    <p:spPr>
                      <a:xfrm>
                        <a:off x="9005611" y="3421599"/>
                        <a:ext cx="65236" cy="72266"/>
                      </a:xfrm>
                      <a:custGeom>
                        <a:avLst/>
                        <a:gdLst>
                          <a:gd name="connsiteX0" fmla="*/ 64332 w 65236"/>
                          <a:gd name="connsiteY0" fmla="*/ 21993 h 72266"/>
                          <a:gd name="connsiteX1" fmla="*/ 46291 w 65236"/>
                          <a:gd name="connsiteY1" fmla="*/ 25251 h 72266"/>
                          <a:gd name="connsiteX2" fmla="*/ 42148 w 65236"/>
                          <a:gd name="connsiteY2" fmla="*/ 17116 h 72266"/>
                          <a:gd name="connsiteX3" fmla="*/ 33785 w 65236"/>
                          <a:gd name="connsiteY3" fmla="*/ 14383 h 72266"/>
                          <a:gd name="connsiteX4" fmla="*/ 22870 w 65236"/>
                          <a:gd name="connsiteY4" fmla="*/ 19107 h 72266"/>
                          <a:gd name="connsiteX5" fmla="*/ 18802 w 65236"/>
                          <a:gd name="connsiteY5" fmla="*/ 34900 h 72266"/>
                          <a:gd name="connsiteX6" fmla="*/ 22946 w 65236"/>
                          <a:gd name="connsiteY6" fmla="*/ 52283 h 72266"/>
                          <a:gd name="connsiteX7" fmla="*/ 34042 w 65236"/>
                          <a:gd name="connsiteY7" fmla="*/ 57360 h 72266"/>
                          <a:gd name="connsiteX8" fmla="*/ 42577 w 65236"/>
                          <a:gd name="connsiteY8" fmla="*/ 54397 h 72266"/>
                          <a:gd name="connsiteX9" fmla="*/ 47263 w 65236"/>
                          <a:gd name="connsiteY9" fmla="*/ 44205 h 72266"/>
                          <a:gd name="connsiteX10" fmla="*/ 65237 w 65236"/>
                          <a:gd name="connsiteY10" fmla="*/ 47263 h 72266"/>
                          <a:gd name="connsiteX11" fmla="*/ 54492 w 65236"/>
                          <a:gd name="connsiteY11" fmla="*/ 65951 h 72266"/>
                          <a:gd name="connsiteX12" fmla="*/ 33204 w 65236"/>
                          <a:gd name="connsiteY12" fmla="*/ 72266 h 72266"/>
                          <a:gd name="connsiteX13" fmla="*/ 9020 w 65236"/>
                          <a:gd name="connsiteY13" fmla="*/ 62694 h 72266"/>
                          <a:gd name="connsiteX14" fmla="*/ 0 w 65236"/>
                          <a:gd name="connsiteY14" fmla="*/ 36195 h 72266"/>
                          <a:gd name="connsiteX15" fmla="*/ 9049 w 65236"/>
                          <a:gd name="connsiteY15" fmla="*/ 9534 h 72266"/>
                          <a:gd name="connsiteX16" fmla="*/ 33528 w 65236"/>
                          <a:gd name="connsiteY16" fmla="*/ 0 h 72266"/>
                          <a:gd name="connsiteX17" fmla="*/ 53607 w 65236"/>
                          <a:gd name="connsiteY17" fmla="*/ 5439 h 72266"/>
                          <a:gd name="connsiteX18" fmla="*/ 64332 w 65236"/>
                          <a:gd name="connsiteY18" fmla="*/ 21993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36" h="72266">
                            <a:moveTo>
                              <a:pt x="64332" y="21993"/>
                            </a:moveTo>
                            <a:lnTo>
                              <a:pt x="46291" y="25251"/>
                            </a:lnTo>
                            <a:cubicBezTo>
                              <a:pt x="45691" y="21650"/>
                              <a:pt x="44310" y="18936"/>
                              <a:pt x="42148" y="17116"/>
                            </a:cubicBezTo>
                            <a:cubicBezTo>
                              <a:pt x="40005" y="15297"/>
                              <a:pt x="37214" y="14383"/>
                              <a:pt x="33785" y="14383"/>
                            </a:cubicBezTo>
                            <a:cubicBezTo>
                              <a:pt x="29223" y="14383"/>
                              <a:pt x="25593" y="15954"/>
                              <a:pt x="22870" y="19107"/>
                            </a:cubicBezTo>
                            <a:cubicBezTo>
                              <a:pt x="20164" y="22260"/>
                              <a:pt x="18802" y="27518"/>
                              <a:pt x="18802" y="34900"/>
                            </a:cubicBezTo>
                            <a:cubicBezTo>
                              <a:pt x="18802" y="43101"/>
                              <a:pt x="20183" y="48901"/>
                              <a:pt x="22946" y="52283"/>
                            </a:cubicBezTo>
                            <a:cubicBezTo>
                              <a:pt x="25698" y="55664"/>
                              <a:pt x="29404" y="57360"/>
                              <a:pt x="34042" y="57360"/>
                            </a:cubicBezTo>
                            <a:cubicBezTo>
                              <a:pt x="37509" y="57360"/>
                              <a:pt x="40357" y="56369"/>
                              <a:pt x="42577" y="54397"/>
                            </a:cubicBezTo>
                            <a:cubicBezTo>
                              <a:pt x="44796" y="52426"/>
                              <a:pt x="46349" y="49025"/>
                              <a:pt x="47263" y="44205"/>
                            </a:cubicBezTo>
                            <a:lnTo>
                              <a:pt x="65237" y="47263"/>
                            </a:lnTo>
                            <a:cubicBezTo>
                              <a:pt x="63379" y="55512"/>
                              <a:pt x="59788" y="61741"/>
                              <a:pt x="54492" y="65951"/>
                            </a:cubicBezTo>
                            <a:cubicBezTo>
                              <a:pt x="49196" y="70161"/>
                              <a:pt x="42091" y="72266"/>
                              <a:pt x="33204" y="72266"/>
                            </a:cubicBezTo>
                            <a:cubicBezTo>
                              <a:pt x="23079" y="72266"/>
                              <a:pt x="15030" y="69075"/>
                              <a:pt x="9020" y="62694"/>
                            </a:cubicBezTo>
                            <a:cubicBezTo>
                              <a:pt x="3000" y="56312"/>
                              <a:pt x="0" y="47482"/>
                              <a:pt x="0" y="36195"/>
                            </a:cubicBezTo>
                            <a:cubicBezTo>
                              <a:pt x="0" y="24775"/>
                              <a:pt x="3010" y="15888"/>
                              <a:pt x="9049" y="9534"/>
                            </a:cubicBezTo>
                            <a:cubicBezTo>
                              <a:pt x="15087" y="3181"/>
                              <a:pt x="23241" y="0"/>
                              <a:pt x="33528" y="0"/>
                            </a:cubicBezTo>
                            <a:cubicBezTo>
                              <a:pt x="41948" y="0"/>
                              <a:pt x="48644" y="1810"/>
                              <a:pt x="53607" y="5439"/>
                            </a:cubicBezTo>
                            <a:cubicBezTo>
                              <a:pt x="58588" y="9049"/>
                              <a:pt x="62151" y="14573"/>
                              <a:pt x="64332" y="21993"/>
                            </a:cubicBezTo>
                            <a:close/>
                          </a:path>
                        </a:pathLst>
                      </a:custGeom>
                      <a:solidFill>
                        <a:srgbClr val="000000"/>
                      </a:solid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53EDBB31-9BF1-2B49-FEB3-9A304DBF92C0}"/>
                          </a:ext>
                        </a:extLst>
                      </p:cNvPr>
                      <p:cNvSpPr/>
                      <p:nvPr/>
                    </p:nvSpPr>
                    <p:spPr>
                      <a:xfrm>
                        <a:off x="9120844" y="3396844"/>
                        <a:ext cx="76114" cy="97097"/>
                      </a:xfrm>
                      <a:custGeom>
                        <a:avLst/>
                        <a:gdLst>
                          <a:gd name="connsiteX0" fmla="*/ 10 w 76114"/>
                          <a:gd name="connsiteY0" fmla="*/ 0 h 97097"/>
                          <a:gd name="connsiteX1" fmla="*/ 19278 w 76114"/>
                          <a:gd name="connsiteY1" fmla="*/ 0 h 97097"/>
                          <a:gd name="connsiteX2" fmla="*/ 19278 w 76114"/>
                          <a:gd name="connsiteY2" fmla="*/ 51702 h 97097"/>
                          <a:gd name="connsiteX3" fmla="*/ 19993 w 76114"/>
                          <a:gd name="connsiteY3" fmla="*/ 67656 h 97097"/>
                          <a:gd name="connsiteX4" fmla="*/ 25880 w 76114"/>
                          <a:gd name="connsiteY4" fmla="*/ 77067 h 97097"/>
                          <a:gd name="connsiteX5" fmla="*/ 38614 w 76114"/>
                          <a:gd name="connsiteY5" fmla="*/ 80620 h 97097"/>
                          <a:gd name="connsiteX6" fmla="*/ 50987 w 76114"/>
                          <a:gd name="connsiteY6" fmla="*/ 77267 h 97097"/>
                          <a:gd name="connsiteX7" fmla="*/ 55997 w 76114"/>
                          <a:gd name="connsiteY7" fmla="*/ 69028 h 97097"/>
                          <a:gd name="connsiteX8" fmla="*/ 56845 w 76114"/>
                          <a:gd name="connsiteY8" fmla="*/ 52816 h 97097"/>
                          <a:gd name="connsiteX9" fmla="*/ 56845 w 76114"/>
                          <a:gd name="connsiteY9" fmla="*/ 9 h 97097"/>
                          <a:gd name="connsiteX10" fmla="*/ 76114 w 76114"/>
                          <a:gd name="connsiteY10" fmla="*/ 9 h 97097"/>
                          <a:gd name="connsiteX11" fmla="*/ 76114 w 76114"/>
                          <a:gd name="connsiteY11" fmla="*/ 50149 h 97097"/>
                          <a:gd name="connsiteX12" fmla="*/ 74552 w 76114"/>
                          <a:gd name="connsiteY12" fmla="*/ 74438 h 97097"/>
                          <a:gd name="connsiteX13" fmla="*/ 68799 w 76114"/>
                          <a:gd name="connsiteY13" fmla="*/ 86420 h 97097"/>
                          <a:gd name="connsiteX14" fmla="*/ 57560 w 76114"/>
                          <a:gd name="connsiteY14" fmla="*/ 94202 h 97097"/>
                          <a:gd name="connsiteX15" fmla="*/ 39195 w 76114"/>
                          <a:gd name="connsiteY15" fmla="*/ 97098 h 97097"/>
                          <a:gd name="connsiteX16" fmla="*/ 18450 w 76114"/>
                          <a:gd name="connsiteY16" fmla="*/ 93936 h 97097"/>
                          <a:gd name="connsiteX17" fmla="*/ 7287 w 76114"/>
                          <a:gd name="connsiteY17" fmla="*/ 85734 h 97097"/>
                          <a:gd name="connsiteX18" fmla="*/ 1886 w 76114"/>
                          <a:gd name="connsiteY18" fmla="*/ 75152 h 97097"/>
                          <a:gd name="connsiteX19" fmla="*/ 0 w 76114"/>
                          <a:gd name="connsiteY19" fmla="*/ 50930 h 97097"/>
                          <a:gd name="connsiteX20" fmla="*/ 0 w 76114"/>
                          <a:gd name="connsiteY20" fmla="*/ 0 h 9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114" h="97097">
                            <a:moveTo>
                              <a:pt x="10" y="0"/>
                            </a:moveTo>
                            <a:lnTo>
                              <a:pt x="19278" y="0"/>
                            </a:lnTo>
                            <a:lnTo>
                              <a:pt x="19278" y="51702"/>
                            </a:lnTo>
                            <a:cubicBezTo>
                              <a:pt x="19278" y="59903"/>
                              <a:pt x="19517" y="65218"/>
                              <a:pt x="19993" y="67656"/>
                            </a:cubicBezTo>
                            <a:cubicBezTo>
                              <a:pt x="20822" y="71561"/>
                              <a:pt x="22784" y="74695"/>
                              <a:pt x="25880" y="77067"/>
                            </a:cubicBezTo>
                            <a:cubicBezTo>
                              <a:pt x="28985" y="79438"/>
                              <a:pt x="33223" y="80620"/>
                              <a:pt x="38614" y="80620"/>
                            </a:cubicBezTo>
                            <a:cubicBezTo>
                              <a:pt x="44082" y="80620"/>
                              <a:pt x="48206" y="79505"/>
                              <a:pt x="50987" y="77267"/>
                            </a:cubicBezTo>
                            <a:cubicBezTo>
                              <a:pt x="53769" y="75028"/>
                              <a:pt x="55445" y="72285"/>
                              <a:pt x="55997" y="69028"/>
                            </a:cubicBezTo>
                            <a:cubicBezTo>
                              <a:pt x="56550" y="65770"/>
                              <a:pt x="56845" y="60369"/>
                              <a:pt x="56845" y="52816"/>
                            </a:cubicBezTo>
                            <a:lnTo>
                              <a:pt x="56845" y="9"/>
                            </a:lnTo>
                            <a:lnTo>
                              <a:pt x="76114" y="9"/>
                            </a:lnTo>
                            <a:lnTo>
                              <a:pt x="76114" y="50149"/>
                            </a:lnTo>
                            <a:cubicBezTo>
                              <a:pt x="76114" y="61608"/>
                              <a:pt x="75590" y="69704"/>
                              <a:pt x="74552" y="74438"/>
                            </a:cubicBezTo>
                            <a:cubicBezTo>
                              <a:pt x="73514" y="79172"/>
                              <a:pt x="71581" y="83163"/>
                              <a:pt x="68799" y="86420"/>
                            </a:cubicBezTo>
                            <a:cubicBezTo>
                              <a:pt x="65989" y="89678"/>
                              <a:pt x="62246" y="92269"/>
                              <a:pt x="57560" y="94202"/>
                            </a:cubicBezTo>
                            <a:cubicBezTo>
                              <a:pt x="52873" y="96136"/>
                              <a:pt x="46749" y="97098"/>
                              <a:pt x="39195" y="97098"/>
                            </a:cubicBezTo>
                            <a:cubicBezTo>
                              <a:pt x="30080" y="97098"/>
                              <a:pt x="23165" y="96050"/>
                              <a:pt x="18450" y="93936"/>
                            </a:cubicBezTo>
                            <a:cubicBezTo>
                              <a:pt x="13745" y="91830"/>
                              <a:pt x="10020" y="89097"/>
                              <a:pt x="7287" y="85734"/>
                            </a:cubicBezTo>
                            <a:cubicBezTo>
                              <a:pt x="4553" y="82372"/>
                              <a:pt x="2743" y="78838"/>
                              <a:pt x="1886" y="75152"/>
                            </a:cubicBezTo>
                            <a:cubicBezTo>
                              <a:pt x="629" y="69685"/>
                              <a:pt x="0" y="61608"/>
                              <a:pt x="0" y="50930"/>
                            </a:cubicBezTo>
                            <a:lnTo>
                              <a:pt x="0" y="0"/>
                            </a:lnTo>
                            <a:close/>
                          </a:path>
                        </a:pathLst>
                      </a:custGeom>
                      <a:solidFill>
                        <a:srgbClr val="000000"/>
                      </a:solid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3C4F7BF7-9DA4-EE51-0516-AFC9041A1D9E}"/>
                          </a:ext>
                        </a:extLst>
                      </p:cNvPr>
                      <p:cNvSpPr/>
                      <p:nvPr/>
                    </p:nvSpPr>
                    <p:spPr>
                      <a:xfrm>
                        <a:off x="9217028" y="3421580"/>
                        <a:ext cx="63026" cy="70713"/>
                      </a:xfrm>
                      <a:custGeom>
                        <a:avLst/>
                        <a:gdLst>
                          <a:gd name="connsiteX0" fmla="*/ 63027 w 63026"/>
                          <a:gd name="connsiteY0" fmla="*/ 70714 h 70713"/>
                          <a:gd name="connsiteX1" fmla="*/ 44730 w 63026"/>
                          <a:gd name="connsiteY1" fmla="*/ 70714 h 70713"/>
                          <a:gd name="connsiteX2" fmla="*/ 44730 w 63026"/>
                          <a:gd name="connsiteY2" fmla="*/ 35423 h 70713"/>
                          <a:gd name="connsiteX3" fmla="*/ 43558 w 63026"/>
                          <a:gd name="connsiteY3" fmla="*/ 20936 h 70713"/>
                          <a:gd name="connsiteX4" fmla="*/ 39748 w 63026"/>
                          <a:gd name="connsiteY4" fmla="*/ 15821 h 70713"/>
                          <a:gd name="connsiteX5" fmla="*/ 33404 w 63026"/>
                          <a:gd name="connsiteY5" fmla="*/ 14002 h 70713"/>
                          <a:gd name="connsiteX6" fmla="*/ 24870 w 63026"/>
                          <a:gd name="connsiteY6" fmla="*/ 16602 h 70713"/>
                          <a:gd name="connsiteX7" fmla="*/ 19688 w 63026"/>
                          <a:gd name="connsiteY7" fmla="*/ 23508 h 70713"/>
                          <a:gd name="connsiteX8" fmla="*/ 18298 w 63026"/>
                          <a:gd name="connsiteY8" fmla="*/ 39395 h 70713"/>
                          <a:gd name="connsiteX9" fmla="*/ 18298 w 63026"/>
                          <a:gd name="connsiteY9" fmla="*/ 70714 h 70713"/>
                          <a:gd name="connsiteX10" fmla="*/ 0 w 63026"/>
                          <a:gd name="connsiteY10" fmla="*/ 70714 h 70713"/>
                          <a:gd name="connsiteX11" fmla="*/ 0 w 63026"/>
                          <a:gd name="connsiteY11" fmla="*/ 1562 h 70713"/>
                          <a:gd name="connsiteX12" fmla="*/ 16993 w 63026"/>
                          <a:gd name="connsiteY12" fmla="*/ 1562 h 70713"/>
                          <a:gd name="connsiteX13" fmla="*/ 16993 w 63026"/>
                          <a:gd name="connsiteY13" fmla="*/ 11716 h 70713"/>
                          <a:gd name="connsiteX14" fmla="*/ 39786 w 63026"/>
                          <a:gd name="connsiteY14" fmla="*/ 0 h 70713"/>
                          <a:gd name="connsiteX15" fmla="*/ 50854 w 63026"/>
                          <a:gd name="connsiteY15" fmla="*/ 2181 h 70713"/>
                          <a:gd name="connsiteX16" fmla="*/ 58446 w 63026"/>
                          <a:gd name="connsiteY16" fmla="*/ 7744 h 70713"/>
                          <a:gd name="connsiteX17" fmla="*/ 62017 w 63026"/>
                          <a:gd name="connsiteY17" fmla="*/ 15430 h 70713"/>
                          <a:gd name="connsiteX18" fmla="*/ 63027 w 63026"/>
                          <a:gd name="connsiteY18" fmla="*/ 27737 h 70713"/>
                          <a:gd name="connsiteX19" fmla="*/ 63027 w 6302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26" h="70713">
                            <a:moveTo>
                              <a:pt x="63027" y="70714"/>
                            </a:moveTo>
                            <a:lnTo>
                              <a:pt x="44730" y="70714"/>
                            </a:lnTo>
                            <a:lnTo>
                              <a:pt x="44730" y="35423"/>
                            </a:lnTo>
                            <a:cubicBezTo>
                              <a:pt x="44730" y="27956"/>
                              <a:pt x="44339" y="23127"/>
                              <a:pt x="43558" y="20936"/>
                            </a:cubicBezTo>
                            <a:cubicBezTo>
                              <a:pt x="42777" y="18745"/>
                              <a:pt x="41510" y="17040"/>
                              <a:pt x="39748" y="15821"/>
                            </a:cubicBezTo>
                            <a:cubicBezTo>
                              <a:pt x="37995" y="14611"/>
                              <a:pt x="35881" y="14002"/>
                              <a:pt x="33404" y="14002"/>
                            </a:cubicBezTo>
                            <a:cubicBezTo>
                              <a:pt x="30242" y="14002"/>
                              <a:pt x="27394" y="14869"/>
                              <a:pt x="24870" y="16602"/>
                            </a:cubicBezTo>
                            <a:cubicBezTo>
                              <a:pt x="22346" y="18336"/>
                              <a:pt x="20631" y="20641"/>
                              <a:pt x="19688" y="23508"/>
                            </a:cubicBezTo>
                            <a:cubicBezTo>
                              <a:pt x="18755" y="26375"/>
                              <a:pt x="18298" y="31671"/>
                              <a:pt x="18298" y="39395"/>
                            </a:cubicBezTo>
                            <a:lnTo>
                              <a:pt x="18298" y="70714"/>
                            </a:lnTo>
                            <a:lnTo>
                              <a:pt x="0" y="70714"/>
                            </a:lnTo>
                            <a:lnTo>
                              <a:pt x="0" y="1562"/>
                            </a:lnTo>
                            <a:lnTo>
                              <a:pt x="16993" y="1562"/>
                            </a:lnTo>
                            <a:lnTo>
                              <a:pt x="16993" y="11716"/>
                            </a:lnTo>
                            <a:cubicBezTo>
                              <a:pt x="23022" y="3905"/>
                              <a:pt x="30632" y="0"/>
                              <a:pt x="39786" y="0"/>
                            </a:cubicBezTo>
                            <a:cubicBezTo>
                              <a:pt x="43825" y="0"/>
                              <a:pt x="47511" y="724"/>
                              <a:pt x="50854" y="2181"/>
                            </a:cubicBezTo>
                            <a:cubicBezTo>
                              <a:pt x="54197" y="3639"/>
                              <a:pt x="56722" y="5496"/>
                              <a:pt x="58446" y="7744"/>
                            </a:cubicBezTo>
                            <a:cubicBezTo>
                              <a:pt x="60160" y="10001"/>
                              <a:pt x="61351" y="12563"/>
                              <a:pt x="62017" y="15430"/>
                            </a:cubicBezTo>
                            <a:cubicBezTo>
                              <a:pt x="62694" y="18297"/>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706A3B1-719E-8A35-76C6-6C3E5ACBB7BB}"/>
                          </a:ext>
                        </a:extLst>
                      </p:cNvPr>
                      <p:cNvSpPr/>
                      <p:nvPr/>
                    </p:nvSpPr>
                    <p:spPr>
                      <a:xfrm>
                        <a:off x="9298609" y="3396844"/>
                        <a:ext cx="18297" cy="95449"/>
                      </a:xfrm>
                      <a:custGeom>
                        <a:avLst/>
                        <a:gdLst>
                          <a:gd name="connsiteX0" fmla="*/ 0 w 18297"/>
                          <a:gd name="connsiteY0" fmla="*/ 16926 h 95449"/>
                          <a:gd name="connsiteX1" fmla="*/ 0 w 18297"/>
                          <a:gd name="connsiteY1" fmla="*/ 0 h 95449"/>
                          <a:gd name="connsiteX2" fmla="*/ 18298 w 18297"/>
                          <a:gd name="connsiteY2" fmla="*/ 0 h 95449"/>
                          <a:gd name="connsiteX3" fmla="*/ 18298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8 w 18297"/>
                          <a:gd name="connsiteY7" fmla="*/ 26299 h 95449"/>
                          <a:gd name="connsiteX8" fmla="*/ 18298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21109A2-8903-D768-8BF5-CFD34CDD4AB6}"/>
                          </a:ext>
                        </a:extLst>
                      </p:cNvPr>
                      <p:cNvSpPr/>
                      <p:nvPr/>
                    </p:nvSpPr>
                    <p:spPr>
                      <a:xfrm>
                        <a:off x="9328080" y="3398739"/>
                        <a:ext cx="40776" cy="95126"/>
                      </a:xfrm>
                      <a:custGeom>
                        <a:avLst/>
                        <a:gdLst>
                          <a:gd name="connsiteX0" fmla="*/ 39291 w 40776"/>
                          <a:gd name="connsiteY0" fmla="*/ 24412 h 95126"/>
                          <a:gd name="connsiteX1" fmla="*/ 39291 w 40776"/>
                          <a:gd name="connsiteY1" fmla="*/ 38995 h 95126"/>
                          <a:gd name="connsiteX2" fmla="*/ 26784 w 40776"/>
                          <a:gd name="connsiteY2" fmla="*/ 38995 h 95126"/>
                          <a:gd name="connsiteX3" fmla="*/ 26784 w 40776"/>
                          <a:gd name="connsiteY3" fmla="*/ 66865 h 95126"/>
                          <a:gd name="connsiteX4" fmla="*/ 27137 w 40776"/>
                          <a:gd name="connsiteY4" fmla="*/ 76733 h 95126"/>
                          <a:gd name="connsiteX5" fmla="*/ 28775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7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2 h 95126"/>
                          <a:gd name="connsiteX17" fmla="*/ 8401 w 40776"/>
                          <a:gd name="connsiteY17" fmla="*/ 24412 h 95126"/>
                          <a:gd name="connsiteX18" fmla="*/ 8401 w 40776"/>
                          <a:gd name="connsiteY18" fmla="*/ 10677 h 95126"/>
                          <a:gd name="connsiteX19" fmla="*/ 26765 w 40776"/>
                          <a:gd name="connsiteY19" fmla="*/ 0 h 95126"/>
                          <a:gd name="connsiteX20" fmla="*/ 26765 w 40776"/>
                          <a:gd name="connsiteY20" fmla="*/ 24412 h 95126"/>
                          <a:gd name="connsiteX21" fmla="*/ 39291 w 40776"/>
                          <a:gd name="connsiteY21" fmla="*/ 24412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91" y="24412"/>
                            </a:moveTo>
                            <a:lnTo>
                              <a:pt x="39291" y="38995"/>
                            </a:lnTo>
                            <a:lnTo>
                              <a:pt x="26784" y="38995"/>
                            </a:lnTo>
                            <a:lnTo>
                              <a:pt x="26784" y="66865"/>
                            </a:lnTo>
                            <a:cubicBezTo>
                              <a:pt x="26784" y="72504"/>
                              <a:pt x="26908" y="75800"/>
                              <a:pt x="27137" y="76733"/>
                            </a:cubicBezTo>
                            <a:cubicBezTo>
                              <a:pt x="27375" y="77667"/>
                              <a:pt x="27918" y="78438"/>
                              <a:pt x="28775" y="79048"/>
                            </a:cubicBezTo>
                            <a:cubicBezTo>
                              <a:pt x="29613" y="79657"/>
                              <a:pt x="30652" y="79962"/>
                              <a:pt x="31861" y="79962"/>
                            </a:cubicBezTo>
                            <a:cubicBezTo>
                              <a:pt x="33557" y="79962"/>
                              <a:pt x="36014" y="79372"/>
                              <a:pt x="39214" y="78200"/>
                            </a:cubicBezTo>
                            <a:lnTo>
                              <a:pt x="40777" y="92392"/>
                            </a:lnTo>
                            <a:cubicBezTo>
                              <a:pt x="36529" y="94212"/>
                              <a:pt x="31709" y="95126"/>
                              <a:pt x="26318" y="95126"/>
                            </a:cubicBezTo>
                            <a:cubicBezTo>
                              <a:pt x="23013" y="95126"/>
                              <a:pt x="20041" y="94574"/>
                              <a:pt x="17393" y="93469"/>
                            </a:cubicBezTo>
                            <a:cubicBezTo>
                              <a:pt x="14745" y="92364"/>
                              <a:pt x="12802" y="90926"/>
                              <a:pt x="11573" y="89173"/>
                            </a:cubicBezTo>
                            <a:cubicBezTo>
                              <a:pt x="10325" y="87411"/>
                              <a:pt x="9468" y="85039"/>
                              <a:pt x="8992" y="82039"/>
                            </a:cubicBezTo>
                            <a:cubicBezTo>
                              <a:pt x="8601" y="79915"/>
                              <a:pt x="8401" y="75619"/>
                              <a:pt x="8401" y="69142"/>
                            </a:cubicBezTo>
                            <a:lnTo>
                              <a:pt x="8401" y="38995"/>
                            </a:lnTo>
                            <a:lnTo>
                              <a:pt x="0" y="38995"/>
                            </a:lnTo>
                            <a:lnTo>
                              <a:pt x="0" y="24412"/>
                            </a:lnTo>
                            <a:lnTo>
                              <a:pt x="8401" y="24412"/>
                            </a:lnTo>
                            <a:lnTo>
                              <a:pt x="8401" y="10677"/>
                            </a:lnTo>
                            <a:lnTo>
                              <a:pt x="26765" y="0"/>
                            </a:lnTo>
                            <a:lnTo>
                              <a:pt x="26765" y="24412"/>
                            </a:lnTo>
                            <a:lnTo>
                              <a:pt x="39291" y="24412"/>
                            </a:lnTo>
                            <a:close/>
                          </a:path>
                        </a:pathLst>
                      </a:custGeom>
                      <a:solidFill>
                        <a:srgbClr val="000000"/>
                      </a:solidFill>
                      <a:ln w="9525" cap="flat">
                        <a:noFill/>
                        <a:prstDash val="solid"/>
                        <a:miter/>
                      </a:ln>
                    </p:spPr>
                    <p:txBody>
                      <a:bodyPr rtlCol="0" anchor="ctr"/>
                      <a:lstStyle/>
                      <a:p>
                        <a:endParaRPr lang="en-US"/>
                      </a:p>
                    </p:txBody>
                  </p:sp>
                </p:grpSp>
              </p:grpSp>
            </p:grpSp>
            <p:grpSp>
              <p:nvGrpSpPr>
                <p:cNvPr id="78" name="Content Placeholder 8">
                  <a:extLst>
                    <a:ext uri="{FF2B5EF4-FFF2-40B4-BE49-F238E27FC236}">
                      <a16:creationId xmlns:a16="http://schemas.microsoft.com/office/drawing/2014/main" id="{9BC34EBF-8725-D1CD-5B9E-6428D38CC2E8}"/>
                    </a:ext>
                  </a:extLst>
                </p:cNvPr>
                <p:cNvGrpSpPr/>
                <p:nvPr/>
              </p:nvGrpSpPr>
              <p:grpSpPr>
                <a:xfrm>
                  <a:off x="7791450" y="4313006"/>
                  <a:ext cx="1809750" cy="428625"/>
                  <a:chOff x="7791450" y="4313006"/>
                  <a:chExt cx="1809750" cy="428625"/>
                </a:xfrm>
              </p:grpSpPr>
              <p:sp>
                <p:nvSpPr>
                  <p:cNvPr id="79" name="Freeform: Shape 78">
                    <a:extLst>
                      <a:ext uri="{FF2B5EF4-FFF2-40B4-BE49-F238E27FC236}">
                        <a16:creationId xmlns:a16="http://schemas.microsoft.com/office/drawing/2014/main" id="{3325BB29-7DAB-9255-BA32-A56B6286571C}"/>
                      </a:ext>
                    </a:extLst>
                  </p:cNvPr>
                  <p:cNvSpPr/>
                  <p:nvPr/>
                </p:nvSpPr>
                <p:spPr>
                  <a:xfrm>
                    <a:off x="7791450" y="4313006"/>
                    <a:ext cx="1809750" cy="428625"/>
                  </a:xfrm>
                  <a:custGeom>
                    <a:avLst/>
                    <a:gdLst>
                      <a:gd name="connsiteX0" fmla="*/ 0 w 1809750"/>
                      <a:gd name="connsiteY0" fmla="*/ 0 h 428625"/>
                      <a:gd name="connsiteX1" fmla="*/ 1809750 w 1809750"/>
                      <a:gd name="connsiteY1" fmla="*/ 0 h 428625"/>
                      <a:gd name="connsiteX2" fmla="*/ 1809750 w 1809750"/>
                      <a:gd name="connsiteY2" fmla="*/ 428625 h 428625"/>
                      <a:gd name="connsiteX3" fmla="*/ 0 w 1809750"/>
                      <a:gd name="connsiteY3" fmla="*/ 428625 h 428625"/>
                    </a:gdLst>
                    <a:ahLst/>
                    <a:cxnLst>
                      <a:cxn ang="0">
                        <a:pos x="connsiteX0" y="connsiteY0"/>
                      </a:cxn>
                      <a:cxn ang="0">
                        <a:pos x="connsiteX1" y="connsiteY1"/>
                      </a:cxn>
                      <a:cxn ang="0">
                        <a:pos x="connsiteX2" y="connsiteY2"/>
                      </a:cxn>
                      <a:cxn ang="0">
                        <a:pos x="connsiteX3" y="connsiteY3"/>
                      </a:cxn>
                    </a:cxnLst>
                    <a:rect l="l" t="t" r="r" b="b"/>
                    <a:pathLst>
                      <a:path w="1809750" h="428625">
                        <a:moveTo>
                          <a:pt x="0" y="0"/>
                        </a:moveTo>
                        <a:lnTo>
                          <a:pt x="1809750" y="0"/>
                        </a:lnTo>
                        <a:lnTo>
                          <a:pt x="1809750" y="428625"/>
                        </a:lnTo>
                        <a:lnTo>
                          <a:pt x="0" y="428625"/>
                        </a:lnTo>
                        <a:close/>
                      </a:path>
                    </a:pathLst>
                  </a:custGeom>
                  <a:solidFill>
                    <a:srgbClr val="FFFFFF"/>
                  </a:solidFill>
                  <a:ln w="19050" cap="flat">
                    <a:solidFill>
                      <a:srgbClr val="000000"/>
                    </a:solidFill>
                    <a:prstDash val="solid"/>
                    <a:miter/>
                  </a:ln>
                </p:spPr>
                <p:txBody>
                  <a:bodyPr rtlCol="0" anchor="ctr"/>
                  <a:lstStyle/>
                  <a:p>
                    <a:endParaRPr lang="en-US"/>
                  </a:p>
                </p:txBody>
              </p:sp>
              <p:grpSp>
                <p:nvGrpSpPr>
                  <p:cNvPr id="80" name="Content Placeholder 8">
                    <a:extLst>
                      <a:ext uri="{FF2B5EF4-FFF2-40B4-BE49-F238E27FC236}">
                        <a16:creationId xmlns:a16="http://schemas.microsoft.com/office/drawing/2014/main" id="{220F30ED-B44A-1900-6B76-30144A2809FA}"/>
                      </a:ext>
                    </a:extLst>
                  </p:cNvPr>
                  <p:cNvGrpSpPr/>
                  <p:nvPr/>
                </p:nvGrpSpPr>
                <p:grpSpPr>
                  <a:xfrm>
                    <a:off x="8301971" y="4473159"/>
                    <a:ext cx="796509" cy="123529"/>
                    <a:chOff x="8301971" y="4473159"/>
                    <a:chExt cx="796509" cy="123529"/>
                  </a:xfrm>
                  <a:solidFill>
                    <a:srgbClr val="000000"/>
                  </a:solidFill>
                </p:grpSpPr>
                <p:sp>
                  <p:nvSpPr>
                    <p:cNvPr id="81" name="Freeform: Shape 80">
                      <a:extLst>
                        <a:ext uri="{FF2B5EF4-FFF2-40B4-BE49-F238E27FC236}">
                          <a16:creationId xmlns:a16="http://schemas.microsoft.com/office/drawing/2014/main" id="{C5B8DE05-7175-EA7C-B1B5-6D679ED6A34E}"/>
                        </a:ext>
                      </a:extLst>
                    </p:cNvPr>
                    <p:cNvSpPr/>
                    <p:nvPr/>
                  </p:nvSpPr>
                  <p:spPr>
                    <a:xfrm>
                      <a:off x="8301971" y="4473169"/>
                      <a:ext cx="92192" cy="95449"/>
                    </a:xfrm>
                    <a:custGeom>
                      <a:avLst/>
                      <a:gdLst>
                        <a:gd name="connsiteX0" fmla="*/ 0 w 92192"/>
                        <a:gd name="connsiteY0" fmla="*/ 95450 h 95449"/>
                        <a:gd name="connsiteX1" fmla="*/ 0 w 92192"/>
                        <a:gd name="connsiteY1" fmla="*/ 0 h 95449"/>
                        <a:gd name="connsiteX2" fmla="*/ 28842 w 92192"/>
                        <a:gd name="connsiteY2" fmla="*/ 0 h 95449"/>
                        <a:gd name="connsiteX3" fmla="*/ 46158 w 92192"/>
                        <a:gd name="connsiteY3" fmla="*/ 65113 h 95449"/>
                        <a:gd name="connsiteX4" fmla="*/ 63284 w 92192"/>
                        <a:gd name="connsiteY4" fmla="*/ 0 h 95449"/>
                        <a:gd name="connsiteX5" fmla="*/ 92192 w 92192"/>
                        <a:gd name="connsiteY5" fmla="*/ 0 h 95449"/>
                        <a:gd name="connsiteX6" fmla="*/ 92192 w 92192"/>
                        <a:gd name="connsiteY6" fmla="*/ 95450 h 95449"/>
                        <a:gd name="connsiteX7" fmla="*/ 74285 w 92192"/>
                        <a:gd name="connsiteY7" fmla="*/ 95450 h 95449"/>
                        <a:gd name="connsiteX8" fmla="*/ 74285 w 92192"/>
                        <a:gd name="connsiteY8" fmla="*/ 20307 h 95449"/>
                        <a:gd name="connsiteX9" fmla="*/ 55340 w 92192"/>
                        <a:gd name="connsiteY9" fmla="*/ 95450 h 95449"/>
                        <a:gd name="connsiteX10" fmla="*/ 36786 w 92192"/>
                        <a:gd name="connsiteY10" fmla="*/ 95450 h 95449"/>
                        <a:gd name="connsiteX11" fmla="*/ 17907 w 92192"/>
                        <a:gd name="connsiteY11" fmla="*/ 20307 h 95449"/>
                        <a:gd name="connsiteX12" fmla="*/ 17907 w 92192"/>
                        <a:gd name="connsiteY12" fmla="*/ 95450 h 95449"/>
                        <a:gd name="connsiteX13" fmla="*/ 0 w 92192"/>
                        <a:gd name="connsiteY13"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2" h="95449">
                          <a:moveTo>
                            <a:pt x="0" y="95450"/>
                          </a:moveTo>
                          <a:lnTo>
                            <a:pt x="0" y="0"/>
                          </a:lnTo>
                          <a:lnTo>
                            <a:pt x="28842" y="0"/>
                          </a:lnTo>
                          <a:lnTo>
                            <a:pt x="46158" y="65113"/>
                          </a:lnTo>
                          <a:lnTo>
                            <a:pt x="63284" y="0"/>
                          </a:lnTo>
                          <a:lnTo>
                            <a:pt x="92192" y="0"/>
                          </a:lnTo>
                          <a:lnTo>
                            <a:pt x="92192" y="95450"/>
                          </a:lnTo>
                          <a:lnTo>
                            <a:pt x="74285" y="95450"/>
                          </a:lnTo>
                          <a:lnTo>
                            <a:pt x="74285" y="20307"/>
                          </a:lnTo>
                          <a:lnTo>
                            <a:pt x="55340" y="95450"/>
                          </a:lnTo>
                          <a:lnTo>
                            <a:pt x="36786" y="95450"/>
                          </a:lnTo>
                          <a:lnTo>
                            <a:pt x="17907" y="20307"/>
                          </a:lnTo>
                          <a:lnTo>
                            <a:pt x="1790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4B747C8-24A9-927E-C523-848C6768E207}"/>
                        </a:ext>
                      </a:extLst>
                    </p:cNvPr>
                    <p:cNvSpPr/>
                    <p:nvPr/>
                  </p:nvSpPr>
                  <p:spPr>
                    <a:xfrm>
                      <a:off x="8407831" y="4497915"/>
                      <a:ext cx="64614" cy="72266"/>
                    </a:xfrm>
                    <a:custGeom>
                      <a:avLst/>
                      <a:gdLst>
                        <a:gd name="connsiteX0" fmla="*/ 45396 w 64614"/>
                        <a:gd name="connsiteY0" fmla="*/ 48692 h 72266"/>
                        <a:gd name="connsiteX1" fmla="*/ 63627 w 64614"/>
                        <a:gd name="connsiteY1" fmla="*/ 51759 h 72266"/>
                        <a:gd name="connsiteX2" fmla="*/ 52521 w 64614"/>
                        <a:gd name="connsiteY2" fmla="*/ 67028 h 72266"/>
                        <a:gd name="connsiteX3" fmla="*/ 33537 w 64614"/>
                        <a:gd name="connsiteY3" fmla="*/ 72266 h 72266"/>
                        <a:gd name="connsiteX4" fmla="*/ 6839 w 64614"/>
                        <a:gd name="connsiteY4" fmla="*/ 60493 h 72266"/>
                        <a:gd name="connsiteX5" fmla="*/ 0 w 64614"/>
                        <a:gd name="connsiteY5" fmla="*/ 36662 h 72266"/>
                        <a:gd name="connsiteX6" fmla="*/ 8982 w 64614"/>
                        <a:gd name="connsiteY6" fmla="*/ 9735 h 72266"/>
                        <a:gd name="connsiteX7" fmla="*/ 31709 w 64614"/>
                        <a:gd name="connsiteY7" fmla="*/ 0 h 72266"/>
                        <a:gd name="connsiteX8" fmla="*/ 56064 w 64614"/>
                        <a:gd name="connsiteY8" fmla="*/ 10192 h 72266"/>
                        <a:gd name="connsiteX9" fmla="*/ 64599 w 64614"/>
                        <a:gd name="connsiteY9" fmla="*/ 41405 h 72266"/>
                        <a:gd name="connsiteX10" fmla="*/ 18755 w 64614"/>
                        <a:gd name="connsiteY10" fmla="*/ 41405 h 72266"/>
                        <a:gd name="connsiteX11" fmla="*/ 23184 w 64614"/>
                        <a:gd name="connsiteY11" fmla="*/ 54073 h 72266"/>
                        <a:gd name="connsiteX12" fmla="*/ 33728 w 64614"/>
                        <a:gd name="connsiteY12" fmla="*/ 58598 h 72266"/>
                        <a:gd name="connsiteX13" fmla="*/ 40957 w 64614"/>
                        <a:gd name="connsiteY13" fmla="*/ 56255 h 72266"/>
                        <a:gd name="connsiteX14" fmla="*/ 45396 w 64614"/>
                        <a:gd name="connsiteY14" fmla="*/ 48692 h 72266"/>
                        <a:gd name="connsiteX15" fmla="*/ 46434 w 64614"/>
                        <a:gd name="connsiteY15" fmla="*/ 30204 h 72266"/>
                        <a:gd name="connsiteX16" fmla="*/ 42329 w 64614"/>
                        <a:gd name="connsiteY16" fmla="*/ 18126 h 72266"/>
                        <a:gd name="connsiteX17" fmla="*/ 32823 w 64614"/>
                        <a:gd name="connsiteY17" fmla="*/ 13992 h 72266"/>
                        <a:gd name="connsiteX18" fmla="*/ 22927 w 64614"/>
                        <a:gd name="connsiteY18" fmla="*/ 18345 h 72266"/>
                        <a:gd name="connsiteX19" fmla="*/ 19088 w 64614"/>
                        <a:gd name="connsiteY19" fmla="*/ 30194 h 72266"/>
                        <a:gd name="connsiteX20" fmla="*/ 46434 w 64614"/>
                        <a:gd name="connsiteY20" fmla="*/ 30194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66">
                          <a:moveTo>
                            <a:pt x="45396" y="48692"/>
                          </a:moveTo>
                          <a:lnTo>
                            <a:pt x="63627" y="51759"/>
                          </a:lnTo>
                          <a:cubicBezTo>
                            <a:pt x="61284" y="58436"/>
                            <a:pt x="57579" y="63532"/>
                            <a:pt x="52521" y="67028"/>
                          </a:cubicBezTo>
                          <a:cubicBezTo>
                            <a:pt x="47463" y="70523"/>
                            <a:pt x="41138" y="72266"/>
                            <a:pt x="33537" y="72266"/>
                          </a:cubicBezTo>
                          <a:cubicBezTo>
                            <a:pt x="21517" y="72266"/>
                            <a:pt x="12611" y="68342"/>
                            <a:pt x="6839" y="60493"/>
                          </a:cubicBezTo>
                          <a:cubicBezTo>
                            <a:pt x="2276" y="54197"/>
                            <a:pt x="0" y="46254"/>
                            <a:pt x="0" y="36662"/>
                          </a:cubicBezTo>
                          <a:cubicBezTo>
                            <a:pt x="0" y="25203"/>
                            <a:pt x="2991" y="16221"/>
                            <a:pt x="8982" y="9735"/>
                          </a:cubicBezTo>
                          <a:cubicBezTo>
                            <a:pt x="14973" y="3248"/>
                            <a:pt x="22546" y="0"/>
                            <a:pt x="31709" y="0"/>
                          </a:cubicBezTo>
                          <a:cubicBezTo>
                            <a:pt x="41996" y="0"/>
                            <a:pt x="50111" y="3401"/>
                            <a:pt x="56064" y="10192"/>
                          </a:cubicBezTo>
                          <a:cubicBezTo>
                            <a:pt x="62017" y="16983"/>
                            <a:pt x="64856" y="27394"/>
                            <a:pt x="64599" y="41405"/>
                          </a:cubicBezTo>
                          <a:lnTo>
                            <a:pt x="18755" y="41405"/>
                          </a:lnTo>
                          <a:cubicBezTo>
                            <a:pt x="18888" y="46834"/>
                            <a:pt x="20355" y="51063"/>
                            <a:pt x="23184" y="54073"/>
                          </a:cubicBezTo>
                          <a:cubicBezTo>
                            <a:pt x="26013" y="57083"/>
                            <a:pt x="29527" y="58598"/>
                            <a:pt x="33728" y="58598"/>
                          </a:cubicBezTo>
                          <a:cubicBezTo>
                            <a:pt x="36595" y="58598"/>
                            <a:pt x="39005" y="57817"/>
                            <a:pt x="40957" y="56255"/>
                          </a:cubicBezTo>
                          <a:cubicBezTo>
                            <a:pt x="42910" y="54693"/>
                            <a:pt x="44396" y="52178"/>
                            <a:pt x="45396" y="48692"/>
                          </a:cubicBezTo>
                          <a:close/>
                          <a:moveTo>
                            <a:pt x="46434" y="30204"/>
                          </a:moveTo>
                          <a:cubicBezTo>
                            <a:pt x="46301" y="24908"/>
                            <a:pt x="44939" y="20879"/>
                            <a:pt x="42329" y="18126"/>
                          </a:cubicBezTo>
                          <a:cubicBezTo>
                            <a:pt x="39719" y="15373"/>
                            <a:pt x="36557" y="13992"/>
                            <a:pt x="32823" y="13992"/>
                          </a:cubicBezTo>
                          <a:cubicBezTo>
                            <a:pt x="28832" y="13992"/>
                            <a:pt x="25527" y="15440"/>
                            <a:pt x="22927" y="18345"/>
                          </a:cubicBezTo>
                          <a:cubicBezTo>
                            <a:pt x="20326" y="21260"/>
                            <a:pt x="19040" y="25213"/>
                            <a:pt x="19088" y="30194"/>
                          </a:cubicBezTo>
                          <a:lnTo>
                            <a:pt x="46434" y="30194"/>
                          </a:lnTo>
                          <a:close/>
                        </a:path>
                      </a:pathLst>
                    </a:custGeom>
                    <a:solidFill>
                      <a:srgbClr val="000000"/>
                    </a:solid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841910E-8694-75BF-56A7-798A85D6501B}"/>
                        </a:ext>
                      </a:extLst>
                    </p:cNvPr>
                    <p:cNvSpPr/>
                    <p:nvPr/>
                  </p:nvSpPr>
                  <p:spPr>
                    <a:xfrm>
                      <a:off x="8485984" y="4497905"/>
                      <a:ext cx="101717" cy="70713"/>
                    </a:xfrm>
                    <a:custGeom>
                      <a:avLst/>
                      <a:gdLst>
                        <a:gd name="connsiteX0" fmla="*/ 0 w 101717"/>
                        <a:gd name="connsiteY0" fmla="*/ 1562 h 70713"/>
                        <a:gd name="connsiteX1" fmla="*/ 16869 w 101717"/>
                        <a:gd name="connsiteY1" fmla="*/ 1562 h 70713"/>
                        <a:gd name="connsiteX2" fmla="*/ 16869 w 101717"/>
                        <a:gd name="connsiteY2" fmla="*/ 11011 h 70713"/>
                        <a:gd name="connsiteX3" fmla="*/ 38424 w 101717"/>
                        <a:gd name="connsiteY3" fmla="*/ 0 h 70713"/>
                        <a:gd name="connsiteX4" fmla="*/ 49949 w 101717"/>
                        <a:gd name="connsiteY4" fmla="*/ 2734 h 70713"/>
                        <a:gd name="connsiteX5" fmla="*/ 57960 w 101717"/>
                        <a:gd name="connsiteY5" fmla="*/ 11011 h 70713"/>
                        <a:gd name="connsiteX6" fmla="*/ 67789 w 101717"/>
                        <a:gd name="connsiteY6" fmla="*/ 2734 h 70713"/>
                        <a:gd name="connsiteX7" fmla="*/ 79057 w 101717"/>
                        <a:gd name="connsiteY7" fmla="*/ 0 h 70713"/>
                        <a:gd name="connsiteX8" fmla="*/ 91954 w 101717"/>
                        <a:gd name="connsiteY8" fmla="*/ 3096 h 70713"/>
                        <a:gd name="connsiteX9" fmla="*/ 99831 w 101717"/>
                        <a:gd name="connsiteY9" fmla="*/ 12182 h 70713"/>
                        <a:gd name="connsiteX10" fmla="*/ 101717 w 101717"/>
                        <a:gd name="connsiteY10" fmla="*/ 26508 h 70713"/>
                        <a:gd name="connsiteX11" fmla="*/ 101717 w 101717"/>
                        <a:gd name="connsiteY11" fmla="*/ 70714 h 70713"/>
                        <a:gd name="connsiteX12" fmla="*/ 83420 w 101717"/>
                        <a:gd name="connsiteY12" fmla="*/ 70714 h 70713"/>
                        <a:gd name="connsiteX13" fmla="*/ 83420 w 101717"/>
                        <a:gd name="connsiteY13" fmla="*/ 31204 h 70713"/>
                        <a:gd name="connsiteX14" fmla="*/ 81534 w 101717"/>
                        <a:gd name="connsiteY14" fmla="*/ 17916 h 70713"/>
                        <a:gd name="connsiteX15" fmla="*/ 73723 w 101717"/>
                        <a:gd name="connsiteY15" fmla="*/ 14011 h 70713"/>
                        <a:gd name="connsiteX16" fmla="*/ 66494 w 101717"/>
                        <a:gd name="connsiteY16" fmla="*/ 16354 h 70713"/>
                        <a:gd name="connsiteX17" fmla="*/ 61608 w 101717"/>
                        <a:gd name="connsiteY17" fmla="*/ 23222 h 70713"/>
                        <a:gd name="connsiteX18" fmla="*/ 60112 w 101717"/>
                        <a:gd name="connsiteY18" fmla="*/ 37509 h 70713"/>
                        <a:gd name="connsiteX19" fmla="*/ 60112 w 101717"/>
                        <a:gd name="connsiteY19" fmla="*/ 70714 h 70713"/>
                        <a:gd name="connsiteX20" fmla="*/ 41815 w 101717"/>
                        <a:gd name="connsiteY20" fmla="*/ 70714 h 70713"/>
                        <a:gd name="connsiteX21" fmla="*/ 41815 w 101717"/>
                        <a:gd name="connsiteY21" fmla="*/ 32814 h 70713"/>
                        <a:gd name="connsiteX22" fmla="*/ 40834 w 101717"/>
                        <a:gd name="connsiteY22" fmla="*/ 19793 h 70713"/>
                        <a:gd name="connsiteX23" fmla="*/ 37805 w 101717"/>
                        <a:gd name="connsiteY23" fmla="*/ 15440 h 70713"/>
                        <a:gd name="connsiteX24" fmla="*/ 32242 w 101717"/>
                        <a:gd name="connsiteY24" fmla="*/ 14011 h 70713"/>
                        <a:gd name="connsiteX25" fmla="*/ 24622 w 101717"/>
                        <a:gd name="connsiteY25" fmla="*/ 16278 h 70713"/>
                        <a:gd name="connsiteX26" fmla="*/ 19774 w 101717"/>
                        <a:gd name="connsiteY26" fmla="*/ 22860 h 70713"/>
                        <a:gd name="connsiteX27" fmla="*/ 18307 w 101717"/>
                        <a:gd name="connsiteY27" fmla="*/ 37110 h 70713"/>
                        <a:gd name="connsiteX28" fmla="*/ 18307 w 101717"/>
                        <a:gd name="connsiteY28" fmla="*/ 70704 h 70713"/>
                        <a:gd name="connsiteX29" fmla="*/ 9 w 101717"/>
                        <a:gd name="connsiteY29" fmla="*/ 70704 h 70713"/>
                        <a:gd name="connsiteX30" fmla="*/ 9 w 101717"/>
                        <a:gd name="connsiteY30" fmla="*/ 1562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1717" h="70713">
                          <a:moveTo>
                            <a:pt x="0" y="1562"/>
                          </a:moveTo>
                          <a:lnTo>
                            <a:pt x="16869" y="1562"/>
                          </a:lnTo>
                          <a:lnTo>
                            <a:pt x="16869" y="11011"/>
                          </a:lnTo>
                          <a:cubicBezTo>
                            <a:pt x="22898" y="3667"/>
                            <a:pt x="30089" y="0"/>
                            <a:pt x="38424" y="0"/>
                          </a:cubicBezTo>
                          <a:cubicBezTo>
                            <a:pt x="42853" y="0"/>
                            <a:pt x="46691" y="914"/>
                            <a:pt x="49949" y="2734"/>
                          </a:cubicBezTo>
                          <a:cubicBezTo>
                            <a:pt x="53207" y="4553"/>
                            <a:pt x="55874" y="7315"/>
                            <a:pt x="57960" y="11011"/>
                          </a:cubicBezTo>
                          <a:cubicBezTo>
                            <a:pt x="60998" y="7315"/>
                            <a:pt x="64275" y="4553"/>
                            <a:pt x="67789" y="2734"/>
                          </a:cubicBezTo>
                          <a:cubicBezTo>
                            <a:pt x="71304" y="914"/>
                            <a:pt x="75057" y="0"/>
                            <a:pt x="79057" y="0"/>
                          </a:cubicBezTo>
                          <a:cubicBezTo>
                            <a:pt x="84134" y="0"/>
                            <a:pt x="88430" y="1038"/>
                            <a:pt x="91954" y="3096"/>
                          </a:cubicBezTo>
                          <a:cubicBezTo>
                            <a:pt x="95478" y="5153"/>
                            <a:pt x="98098" y="8182"/>
                            <a:pt x="99831" y="12182"/>
                          </a:cubicBezTo>
                          <a:cubicBezTo>
                            <a:pt x="101089" y="15135"/>
                            <a:pt x="101717" y="19907"/>
                            <a:pt x="101717" y="26508"/>
                          </a:cubicBezTo>
                          <a:lnTo>
                            <a:pt x="101717" y="70714"/>
                          </a:lnTo>
                          <a:lnTo>
                            <a:pt x="83420" y="70714"/>
                          </a:lnTo>
                          <a:lnTo>
                            <a:pt x="83420" y="31204"/>
                          </a:lnTo>
                          <a:cubicBezTo>
                            <a:pt x="83420" y="24336"/>
                            <a:pt x="82791" y="19907"/>
                            <a:pt x="81534" y="17916"/>
                          </a:cubicBezTo>
                          <a:cubicBezTo>
                            <a:pt x="79838" y="15316"/>
                            <a:pt x="77238" y="14011"/>
                            <a:pt x="73723" y="14011"/>
                          </a:cubicBezTo>
                          <a:cubicBezTo>
                            <a:pt x="71161" y="14011"/>
                            <a:pt x="68751" y="14792"/>
                            <a:pt x="66494" y="16354"/>
                          </a:cubicBezTo>
                          <a:cubicBezTo>
                            <a:pt x="64236" y="17916"/>
                            <a:pt x="62608" y="20203"/>
                            <a:pt x="61608" y="23222"/>
                          </a:cubicBezTo>
                          <a:cubicBezTo>
                            <a:pt x="60607" y="26241"/>
                            <a:pt x="60112" y="30994"/>
                            <a:pt x="60112" y="37509"/>
                          </a:cubicBezTo>
                          <a:lnTo>
                            <a:pt x="60112" y="70714"/>
                          </a:lnTo>
                          <a:lnTo>
                            <a:pt x="41815" y="70714"/>
                          </a:lnTo>
                          <a:lnTo>
                            <a:pt x="41815" y="32814"/>
                          </a:lnTo>
                          <a:cubicBezTo>
                            <a:pt x="41815" y="26089"/>
                            <a:pt x="41491" y="21746"/>
                            <a:pt x="40834" y="19793"/>
                          </a:cubicBezTo>
                          <a:cubicBezTo>
                            <a:pt x="40176" y="17840"/>
                            <a:pt x="39176" y="16392"/>
                            <a:pt x="37805" y="15440"/>
                          </a:cubicBezTo>
                          <a:cubicBezTo>
                            <a:pt x="36433" y="14478"/>
                            <a:pt x="34585" y="14011"/>
                            <a:pt x="32242" y="14011"/>
                          </a:cubicBezTo>
                          <a:cubicBezTo>
                            <a:pt x="29423" y="14011"/>
                            <a:pt x="26879" y="14764"/>
                            <a:pt x="24622" y="16278"/>
                          </a:cubicBezTo>
                          <a:cubicBezTo>
                            <a:pt x="22365" y="17802"/>
                            <a:pt x="20745" y="20002"/>
                            <a:pt x="19774" y="22860"/>
                          </a:cubicBezTo>
                          <a:cubicBezTo>
                            <a:pt x="18802" y="25717"/>
                            <a:pt x="18307" y="30470"/>
                            <a:pt x="18307" y="37110"/>
                          </a:cubicBezTo>
                          <a:lnTo>
                            <a:pt x="18307" y="70704"/>
                          </a:lnTo>
                          <a:lnTo>
                            <a:pt x="9" y="70704"/>
                          </a:lnTo>
                          <a:lnTo>
                            <a:pt x="9" y="1562"/>
                          </a:lnTo>
                          <a:close/>
                        </a:path>
                      </a:pathLst>
                    </a:custGeom>
                    <a:solidFill>
                      <a:srgbClr val="000000"/>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F7D0B85-5998-574B-85E5-2F0341238359}"/>
                        </a:ext>
                      </a:extLst>
                    </p:cNvPr>
                    <p:cNvSpPr/>
                    <p:nvPr/>
                  </p:nvSpPr>
                  <p:spPr>
                    <a:xfrm>
                      <a:off x="8601684" y="4497905"/>
                      <a:ext cx="71361" cy="72266"/>
                    </a:xfrm>
                    <a:custGeom>
                      <a:avLst/>
                      <a:gdLst>
                        <a:gd name="connsiteX0" fmla="*/ 0 w 71361"/>
                        <a:gd name="connsiteY0" fmla="*/ 35166 h 72266"/>
                        <a:gd name="connsiteX1" fmla="*/ 4496 w 71361"/>
                        <a:gd name="connsiteY1" fmla="*/ 17526 h 72266"/>
                        <a:gd name="connsiteX2" fmla="*/ 17221 w 71361"/>
                        <a:gd name="connsiteY2" fmla="*/ 4505 h 72266"/>
                        <a:gd name="connsiteX3" fmla="*/ 35614 w 71361"/>
                        <a:gd name="connsiteY3" fmla="*/ 0 h 72266"/>
                        <a:gd name="connsiteX4" fmla="*/ 61332 w 71361"/>
                        <a:gd name="connsiteY4" fmla="*/ 10192 h 72266"/>
                        <a:gd name="connsiteX5" fmla="*/ 71361 w 71361"/>
                        <a:gd name="connsiteY5" fmla="*/ 35938 h 72266"/>
                        <a:gd name="connsiteX6" fmla="*/ 61236 w 71361"/>
                        <a:gd name="connsiteY6" fmla="*/ 61950 h 72266"/>
                        <a:gd name="connsiteX7" fmla="*/ 35747 w 71361"/>
                        <a:gd name="connsiteY7" fmla="*/ 72266 h 72266"/>
                        <a:gd name="connsiteX8" fmla="*/ 17612 w 71361"/>
                        <a:gd name="connsiteY8" fmla="*/ 67970 h 72266"/>
                        <a:gd name="connsiteX9" fmla="*/ 4496 w 71361"/>
                        <a:gd name="connsiteY9" fmla="*/ 55378 h 72266"/>
                        <a:gd name="connsiteX10" fmla="*/ 0 w 71361"/>
                        <a:gd name="connsiteY10" fmla="*/ 35166 h 72266"/>
                        <a:gd name="connsiteX11" fmla="*/ 18755 w 71361"/>
                        <a:gd name="connsiteY11" fmla="*/ 36147 h 72266"/>
                        <a:gd name="connsiteX12" fmla="*/ 23641 w 71361"/>
                        <a:gd name="connsiteY12" fmla="*/ 51902 h 72266"/>
                        <a:gd name="connsiteX13" fmla="*/ 35690 w 71361"/>
                        <a:gd name="connsiteY13" fmla="*/ 57369 h 72266"/>
                        <a:gd name="connsiteX14" fmla="*/ 47701 w 71361"/>
                        <a:gd name="connsiteY14" fmla="*/ 51902 h 72266"/>
                        <a:gd name="connsiteX15" fmla="*/ 52549 w 71361"/>
                        <a:gd name="connsiteY15" fmla="*/ 36014 h 72266"/>
                        <a:gd name="connsiteX16" fmla="*/ 47701 w 71361"/>
                        <a:gd name="connsiteY16" fmla="*/ 20383 h 72266"/>
                        <a:gd name="connsiteX17" fmla="*/ 35690 w 71361"/>
                        <a:gd name="connsiteY17" fmla="*/ 14916 h 72266"/>
                        <a:gd name="connsiteX18" fmla="*/ 23641 w 71361"/>
                        <a:gd name="connsiteY18" fmla="*/ 20383 h 72266"/>
                        <a:gd name="connsiteX19" fmla="*/ 18755 w 71361"/>
                        <a:gd name="connsiteY19" fmla="*/ 36147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361" h="72266">
                          <a:moveTo>
                            <a:pt x="0" y="35166"/>
                          </a:moveTo>
                          <a:cubicBezTo>
                            <a:pt x="0" y="29089"/>
                            <a:pt x="1495" y="23212"/>
                            <a:pt x="4496" y="17526"/>
                          </a:cubicBezTo>
                          <a:cubicBezTo>
                            <a:pt x="7487" y="11830"/>
                            <a:pt x="11735" y="7496"/>
                            <a:pt x="17221" y="4505"/>
                          </a:cubicBezTo>
                          <a:cubicBezTo>
                            <a:pt x="22708" y="1514"/>
                            <a:pt x="28842" y="0"/>
                            <a:pt x="35614" y="0"/>
                          </a:cubicBezTo>
                          <a:cubicBezTo>
                            <a:pt x="46072" y="0"/>
                            <a:pt x="54655" y="3400"/>
                            <a:pt x="61332" y="10192"/>
                          </a:cubicBezTo>
                          <a:cubicBezTo>
                            <a:pt x="68008" y="16983"/>
                            <a:pt x="71361" y="25565"/>
                            <a:pt x="71361" y="35938"/>
                          </a:cubicBezTo>
                          <a:cubicBezTo>
                            <a:pt x="71361" y="46406"/>
                            <a:pt x="67989" y="55083"/>
                            <a:pt x="61236" y="61950"/>
                          </a:cubicBezTo>
                          <a:cubicBezTo>
                            <a:pt x="54483" y="68818"/>
                            <a:pt x="45987" y="72266"/>
                            <a:pt x="35747" y="72266"/>
                          </a:cubicBezTo>
                          <a:cubicBezTo>
                            <a:pt x="29404" y="72266"/>
                            <a:pt x="23365" y="70837"/>
                            <a:pt x="17612" y="67970"/>
                          </a:cubicBezTo>
                          <a:cubicBezTo>
                            <a:pt x="11859" y="65103"/>
                            <a:pt x="7487" y="60912"/>
                            <a:pt x="4496" y="55378"/>
                          </a:cubicBezTo>
                          <a:cubicBezTo>
                            <a:pt x="1505" y="49844"/>
                            <a:pt x="0" y="43110"/>
                            <a:pt x="0" y="35166"/>
                          </a:cubicBezTo>
                          <a:close/>
                          <a:moveTo>
                            <a:pt x="18755" y="36147"/>
                          </a:moveTo>
                          <a:cubicBezTo>
                            <a:pt x="18755" y="43005"/>
                            <a:pt x="20383" y="48254"/>
                            <a:pt x="23641" y="51902"/>
                          </a:cubicBezTo>
                          <a:cubicBezTo>
                            <a:pt x="26899" y="55550"/>
                            <a:pt x="30909" y="57369"/>
                            <a:pt x="35690" y="57369"/>
                          </a:cubicBezTo>
                          <a:cubicBezTo>
                            <a:pt x="40472" y="57369"/>
                            <a:pt x="44472" y="55550"/>
                            <a:pt x="47701" y="51902"/>
                          </a:cubicBezTo>
                          <a:cubicBezTo>
                            <a:pt x="50930" y="48254"/>
                            <a:pt x="52549" y="42958"/>
                            <a:pt x="52549" y="36014"/>
                          </a:cubicBezTo>
                          <a:cubicBezTo>
                            <a:pt x="52549" y="29242"/>
                            <a:pt x="50930" y="24032"/>
                            <a:pt x="47701" y="20383"/>
                          </a:cubicBezTo>
                          <a:cubicBezTo>
                            <a:pt x="44472" y="16735"/>
                            <a:pt x="40462" y="14916"/>
                            <a:pt x="35690" y="14916"/>
                          </a:cubicBezTo>
                          <a:cubicBezTo>
                            <a:pt x="30918" y="14916"/>
                            <a:pt x="26899" y="16735"/>
                            <a:pt x="23641" y="20383"/>
                          </a:cubicBezTo>
                          <a:cubicBezTo>
                            <a:pt x="20383" y="24032"/>
                            <a:pt x="18755" y="29280"/>
                            <a:pt x="18755" y="36147"/>
                          </a:cubicBezTo>
                          <a:close/>
                        </a:path>
                      </a:pathLst>
                    </a:custGeom>
                    <a:solidFill>
                      <a:srgbClr val="000000"/>
                    </a:solid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BDDAFFC-6680-3E30-CD91-3736C49BEABE}"/>
                        </a:ext>
                      </a:extLst>
                    </p:cNvPr>
                    <p:cNvSpPr/>
                    <p:nvPr/>
                  </p:nvSpPr>
                  <p:spPr>
                    <a:xfrm>
                      <a:off x="8686590" y="4497905"/>
                      <a:ext cx="44805" cy="70713"/>
                    </a:xfrm>
                    <a:custGeom>
                      <a:avLst/>
                      <a:gdLst>
                        <a:gd name="connsiteX0" fmla="*/ 18288 w 44805"/>
                        <a:gd name="connsiteY0" fmla="*/ 70714 h 70713"/>
                        <a:gd name="connsiteX1" fmla="*/ 0 w 44805"/>
                        <a:gd name="connsiteY1" fmla="*/ 70714 h 70713"/>
                        <a:gd name="connsiteX2" fmla="*/ 0 w 44805"/>
                        <a:gd name="connsiteY2" fmla="*/ 1562 h 70713"/>
                        <a:gd name="connsiteX3" fmla="*/ 16993 w 44805"/>
                        <a:gd name="connsiteY3" fmla="*/ 1562 h 70713"/>
                        <a:gd name="connsiteX4" fmla="*/ 16993 w 44805"/>
                        <a:gd name="connsiteY4" fmla="*/ 11401 h 70713"/>
                        <a:gd name="connsiteX5" fmla="*/ 24841 w 44805"/>
                        <a:gd name="connsiteY5" fmla="*/ 2210 h 70713"/>
                        <a:gd name="connsiteX6" fmla="*/ 32747 w 44805"/>
                        <a:gd name="connsiteY6" fmla="*/ 0 h 70713"/>
                        <a:gd name="connsiteX7" fmla="*/ 44806 w 44805"/>
                        <a:gd name="connsiteY7" fmla="*/ 3457 h 70713"/>
                        <a:gd name="connsiteX8" fmla="*/ 39129 w 44805"/>
                        <a:gd name="connsiteY8" fmla="*/ 19402 h 70713"/>
                        <a:gd name="connsiteX9" fmla="*/ 30537 w 44805"/>
                        <a:gd name="connsiteY9" fmla="*/ 16411 h 70713"/>
                        <a:gd name="connsiteX10" fmla="*/ 24022 w 44805"/>
                        <a:gd name="connsiteY10" fmla="*/ 18536 h 70713"/>
                        <a:gd name="connsiteX11" fmla="*/ 19831 w 44805"/>
                        <a:gd name="connsiteY11" fmla="*/ 26184 h 70713"/>
                        <a:gd name="connsiteX12" fmla="*/ 18298 w 44805"/>
                        <a:gd name="connsiteY12" fmla="*/ 49368 h 70713"/>
                        <a:gd name="connsiteX13" fmla="*/ 18298 w 44805"/>
                        <a:gd name="connsiteY13"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805" h="70713">
                          <a:moveTo>
                            <a:pt x="18288" y="70714"/>
                          </a:moveTo>
                          <a:lnTo>
                            <a:pt x="0" y="70714"/>
                          </a:lnTo>
                          <a:lnTo>
                            <a:pt x="0" y="1562"/>
                          </a:lnTo>
                          <a:lnTo>
                            <a:pt x="16993" y="1562"/>
                          </a:lnTo>
                          <a:lnTo>
                            <a:pt x="16993" y="11401"/>
                          </a:lnTo>
                          <a:cubicBezTo>
                            <a:pt x="19907" y="6753"/>
                            <a:pt x="22517" y="3686"/>
                            <a:pt x="24841" y="2210"/>
                          </a:cubicBezTo>
                          <a:cubicBezTo>
                            <a:pt x="27165" y="743"/>
                            <a:pt x="29804" y="0"/>
                            <a:pt x="32747" y="0"/>
                          </a:cubicBezTo>
                          <a:cubicBezTo>
                            <a:pt x="36919" y="0"/>
                            <a:pt x="40929" y="1153"/>
                            <a:pt x="44806" y="3457"/>
                          </a:cubicBezTo>
                          <a:lnTo>
                            <a:pt x="39129" y="19402"/>
                          </a:lnTo>
                          <a:cubicBezTo>
                            <a:pt x="36052" y="17412"/>
                            <a:pt x="33185" y="16411"/>
                            <a:pt x="30537" y="16411"/>
                          </a:cubicBezTo>
                          <a:cubicBezTo>
                            <a:pt x="27975" y="16411"/>
                            <a:pt x="25813" y="17116"/>
                            <a:pt x="24022" y="18536"/>
                          </a:cubicBezTo>
                          <a:cubicBezTo>
                            <a:pt x="22241" y="19945"/>
                            <a:pt x="20841" y="22498"/>
                            <a:pt x="19831" y="26184"/>
                          </a:cubicBezTo>
                          <a:cubicBezTo>
                            <a:pt x="18821" y="29880"/>
                            <a:pt x="18298" y="37605"/>
                            <a:pt x="18298" y="49368"/>
                          </a:cubicBezTo>
                          <a:lnTo>
                            <a:pt x="18298" y="70714"/>
                          </a:lnTo>
                          <a:close/>
                        </a:path>
                      </a:pathLst>
                    </a:custGeom>
                    <a:solidFill>
                      <a:srgbClr val="000000"/>
                    </a:solid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CC1E135-ADE6-7D38-C449-E7688D111C29}"/>
                        </a:ext>
                      </a:extLst>
                    </p:cNvPr>
                    <p:cNvSpPr/>
                    <p:nvPr/>
                  </p:nvSpPr>
                  <p:spPr>
                    <a:xfrm>
                      <a:off x="8730615" y="4499467"/>
                      <a:ext cx="71094" cy="97221"/>
                    </a:xfrm>
                    <a:custGeom>
                      <a:avLst/>
                      <a:gdLst>
                        <a:gd name="connsiteX0" fmla="*/ 0 w 71094"/>
                        <a:gd name="connsiteY0" fmla="*/ 0 h 97221"/>
                        <a:gd name="connsiteX1" fmla="*/ 19460 w 71094"/>
                        <a:gd name="connsiteY1" fmla="*/ 0 h 97221"/>
                        <a:gd name="connsiteX2" fmla="*/ 35995 w 71094"/>
                        <a:gd name="connsiteY2" fmla="*/ 49092 h 97221"/>
                        <a:gd name="connsiteX3" fmla="*/ 52140 w 71094"/>
                        <a:gd name="connsiteY3" fmla="*/ 0 h 97221"/>
                        <a:gd name="connsiteX4" fmla="*/ 71095 w 71094"/>
                        <a:gd name="connsiteY4" fmla="*/ 0 h 97221"/>
                        <a:gd name="connsiteX5" fmla="*/ 46672 w 71094"/>
                        <a:gd name="connsiteY5" fmla="*/ 66542 h 97221"/>
                        <a:gd name="connsiteX6" fmla="*/ 42320 w 71094"/>
                        <a:gd name="connsiteY6" fmla="*/ 78600 h 97221"/>
                        <a:gd name="connsiteX7" fmla="*/ 37729 w 71094"/>
                        <a:gd name="connsiteY7" fmla="*/ 87849 h 97221"/>
                        <a:gd name="connsiteX8" fmla="*/ 32718 w 71094"/>
                        <a:gd name="connsiteY8" fmla="*/ 93021 h 97221"/>
                        <a:gd name="connsiteX9" fmla="*/ 25755 w 71094"/>
                        <a:gd name="connsiteY9" fmla="*/ 96107 h 97221"/>
                        <a:gd name="connsiteX10" fmla="*/ 16421 w 71094"/>
                        <a:gd name="connsiteY10" fmla="*/ 97222 h 97221"/>
                        <a:gd name="connsiteX11" fmla="*/ 6058 w 71094"/>
                        <a:gd name="connsiteY11" fmla="*/ 96107 h 97221"/>
                        <a:gd name="connsiteX12" fmla="*/ 4439 w 71094"/>
                        <a:gd name="connsiteY12" fmla="*/ 81781 h 97221"/>
                        <a:gd name="connsiteX13" fmla="*/ 12182 w 71094"/>
                        <a:gd name="connsiteY13" fmla="*/ 82639 h 97221"/>
                        <a:gd name="connsiteX14" fmla="*/ 21631 w 71094"/>
                        <a:gd name="connsiteY14" fmla="*/ 78886 h 97221"/>
                        <a:gd name="connsiteX15" fmla="*/ 26318 w 71094"/>
                        <a:gd name="connsiteY15" fmla="*/ 69351 h 97221"/>
                        <a:gd name="connsiteX16" fmla="*/ 0 w 71094"/>
                        <a:gd name="connsiteY16" fmla="*/ 0 h 9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094" h="97221">
                          <a:moveTo>
                            <a:pt x="0" y="0"/>
                          </a:moveTo>
                          <a:lnTo>
                            <a:pt x="19460" y="0"/>
                          </a:lnTo>
                          <a:lnTo>
                            <a:pt x="35995" y="49092"/>
                          </a:lnTo>
                          <a:lnTo>
                            <a:pt x="52140" y="0"/>
                          </a:lnTo>
                          <a:lnTo>
                            <a:pt x="71095" y="0"/>
                          </a:lnTo>
                          <a:lnTo>
                            <a:pt x="46672" y="66542"/>
                          </a:lnTo>
                          <a:lnTo>
                            <a:pt x="42320" y="78600"/>
                          </a:lnTo>
                          <a:cubicBezTo>
                            <a:pt x="40710" y="82639"/>
                            <a:pt x="39176" y="85716"/>
                            <a:pt x="37729" y="87849"/>
                          </a:cubicBezTo>
                          <a:cubicBezTo>
                            <a:pt x="36281" y="89973"/>
                            <a:pt x="34604" y="91697"/>
                            <a:pt x="32718" y="93021"/>
                          </a:cubicBezTo>
                          <a:cubicBezTo>
                            <a:pt x="30832" y="94345"/>
                            <a:pt x="28508" y="95374"/>
                            <a:pt x="25755" y="96107"/>
                          </a:cubicBezTo>
                          <a:cubicBezTo>
                            <a:pt x="23003" y="96850"/>
                            <a:pt x="19888" y="97222"/>
                            <a:pt x="16421" y="97222"/>
                          </a:cubicBezTo>
                          <a:cubicBezTo>
                            <a:pt x="12906" y="97222"/>
                            <a:pt x="9449" y="96850"/>
                            <a:pt x="6058" y="96107"/>
                          </a:cubicBezTo>
                          <a:lnTo>
                            <a:pt x="4439" y="81781"/>
                          </a:lnTo>
                          <a:cubicBezTo>
                            <a:pt x="7306" y="82353"/>
                            <a:pt x="9877" y="82639"/>
                            <a:pt x="12182" y="82639"/>
                          </a:cubicBezTo>
                          <a:cubicBezTo>
                            <a:pt x="16440" y="82639"/>
                            <a:pt x="19583" y="81391"/>
                            <a:pt x="21631" y="78886"/>
                          </a:cubicBezTo>
                          <a:cubicBezTo>
                            <a:pt x="23669" y="76381"/>
                            <a:pt x="25232" y="73209"/>
                            <a:pt x="26318" y="69351"/>
                          </a:cubicBezTo>
                          <a:lnTo>
                            <a:pt x="0" y="0"/>
                          </a:lnTo>
                          <a:close/>
                        </a:path>
                      </a:pathLst>
                    </a:custGeom>
                    <a:solidFill>
                      <a:srgbClr val="000000"/>
                    </a:solid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6B99CA2-B76B-534D-A3CF-1F53F483ECA3}"/>
                        </a:ext>
                      </a:extLst>
                    </p:cNvPr>
                    <p:cNvSpPr/>
                    <p:nvPr/>
                  </p:nvSpPr>
                  <p:spPr>
                    <a:xfrm>
                      <a:off x="8850468" y="4473159"/>
                      <a:ext cx="76123" cy="97097"/>
                    </a:xfrm>
                    <a:custGeom>
                      <a:avLst/>
                      <a:gdLst>
                        <a:gd name="connsiteX0" fmla="*/ 9 w 76123"/>
                        <a:gd name="connsiteY0" fmla="*/ 0 h 97097"/>
                        <a:gd name="connsiteX1" fmla="*/ 19278 w 76123"/>
                        <a:gd name="connsiteY1" fmla="*/ 0 h 97097"/>
                        <a:gd name="connsiteX2" fmla="*/ 19278 w 76123"/>
                        <a:gd name="connsiteY2" fmla="*/ 51702 h 97097"/>
                        <a:gd name="connsiteX3" fmla="*/ 20002 w 76123"/>
                        <a:gd name="connsiteY3" fmla="*/ 67666 h 97097"/>
                        <a:gd name="connsiteX4" fmla="*/ 25889 w 76123"/>
                        <a:gd name="connsiteY4" fmla="*/ 77067 h 97097"/>
                        <a:gd name="connsiteX5" fmla="*/ 38624 w 76123"/>
                        <a:gd name="connsiteY5" fmla="*/ 80610 h 97097"/>
                        <a:gd name="connsiteX6" fmla="*/ 50997 w 76123"/>
                        <a:gd name="connsiteY6" fmla="*/ 77257 h 97097"/>
                        <a:gd name="connsiteX7" fmla="*/ 55997 w 76123"/>
                        <a:gd name="connsiteY7" fmla="*/ 69018 h 97097"/>
                        <a:gd name="connsiteX8" fmla="*/ 56855 w 76123"/>
                        <a:gd name="connsiteY8" fmla="*/ 52816 h 97097"/>
                        <a:gd name="connsiteX9" fmla="*/ 56855 w 76123"/>
                        <a:gd name="connsiteY9" fmla="*/ 0 h 97097"/>
                        <a:gd name="connsiteX10" fmla="*/ 76124 w 76123"/>
                        <a:gd name="connsiteY10" fmla="*/ 0 h 97097"/>
                        <a:gd name="connsiteX11" fmla="*/ 76124 w 76123"/>
                        <a:gd name="connsiteY11" fmla="*/ 50140 h 97097"/>
                        <a:gd name="connsiteX12" fmla="*/ 74561 w 76123"/>
                        <a:gd name="connsiteY12" fmla="*/ 74438 h 97097"/>
                        <a:gd name="connsiteX13" fmla="*/ 68799 w 76123"/>
                        <a:gd name="connsiteY13" fmla="*/ 86420 h 97097"/>
                        <a:gd name="connsiteX14" fmla="*/ 57560 w 76123"/>
                        <a:gd name="connsiteY14" fmla="*/ 94193 h 97097"/>
                        <a:gd name="connsiteX15" fmla="*/ 39195 w 76123"/>
                        <a:gd name="connsiteY15" fmla="*/ 97098 h 97097"/>
                        <a:gd name="connsiteX16" fmla="*/ 18459 w 76123"/>
                        <a:gd name="connsiteY16" fmla="*/ 93936 h 97097"/>
                        <a:gd name="connsiteX17" fmla="*/ 7286 w 76123"/>
                        <a:gd name="connsiteY17" fmla="*/ 85735 h 97097"/>
                        <a:gd name="connsiteX18" fmla="*/ 1895 w 76123"/>
                        <a:gd name="connsiteY18" fmla="*/ 75152 h 97097"/>
                        <a:gd name="connsiteX19" fmla="*/ 0 w 76123"/>
                        <a:gd name="connsiteY19" fmla="*/ 50930 h 97097"/>
                        <a:gd name="connsiteX20" fmla="*/ 0 w 76123"/>
                        <a:gd name="connsiteY20" fmla="*/ 0 h 97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123" h="97097">
                          <a:moveTo>
                            <a:pt x="9" y="0"/>
                          </a:moveTo>
                          <a:lnTo>
                            <a:pt x="19278" y="0"/>
                          </a:lnTo>
                          <a:lnTo>
                            <a:pt x="19278" y="51702"/>
                          </a:lnTo>
                          <a:cubicBezTo>
                            <a:pt x="19278" y="59903"/>
                            <a:pt x="19517" y="65227"/>
                            <a:pt x="20002" y="67666"/>
                          </a:cubicBezTo>
                          <a:cubicBezTo>
                            <a:pt x="20821" y="71571"/>
                            <a:pt x="22793" y="74695"/>
                            <a:pt x="25889" y="77067"/>
                          </a:cubicBezTo>
                          <a:cubicBezTo>
                            <a:pt x="28985" y="79438"/>
                            <a:pt x="33233" y="80610"/>
                            <a:pt x="38624" y="80610"/>
                          </a:cubicBezTo>
                          <a:cubicBezTo>
                            <a:pt x="44091" y="80610"/>
                            <a:pt x="48215" y="79496"/>
                            <a:pt x="50997" y="77257"/>
                          </a:cubicBezTo>
                          <a:cubicBezTo>
                            <a:pt x="53769" y="75029"/>
                            <a:pt x="55445" y="72276"/>
                            <a:pt x="55997" y="69018"/>
                          </a:cubicBezTo>
                          <a:cubicBezTo>
                            <a:pt x="56569" y="65761"/>
                            <a:pt x="56855" y="60370"/>
                            <a:pt x="56855" y="52816"/>
                          </a:cubicBezTo>
                          <a:lnTo>
                            <a:pt x="56855" y="0"/>
                          </a:lnTo>
                          <a:lnTo>
                            <a:pt x="76124" y="0"/>
                          </a:lnTo>
                          <a:lnTo>
                            <a:pt x="76124" y="50140"/>
                          </a:lnTo>
                          <a:cubicBezTo>
                            <a:pt x="76124" y="61598"/>
                            <a:pt x="75600" y="69704"/>
                            <a:pt x="74561" y="74438"/>
                          </a:cubicBezTo>
                          <a:cubicBezTo>
                            <a:pt x="73523" y="79162"/>
                            <a:pt x="71590" y="83163"/>
                            <a:pt x="68799" y="86420"/>
                          </a:cubicBezTo>
                          <a:cubicBezTo>
                            <a:pt x="66008" y="89678"/>
                            <a:pt x="62246" y="92259"/>
                            <a:pt x="57560" y="94193"/>
                          </a:cubicBezTo>
                          <a:cubicBezTo>
                            <a:pt x="52873" y="96126"/>
                            <a:pt x="46749" y="97098"/>
                            <a:pt x="39195" y="97098"/>
                          </a:cubicBezTo>
                          <a:cubicBezTo>
                            <a:pt x="30080" y="97098"/>
                            <a:pt x="23174" y="96041"/>
                            <a:pt x="18459" y="93936"/>
                          </a:cubicBezTo>
                          <a:cubicBezTo>
                            <a:pt x="13745" y="91830"/>
                            <a:pt x="10020" y="89097"/>
                            <a:pt x="7286" y="85735"/>
                          </a:cubicBezTo>
                          <a:cubicBezTo>
                            <a:pt x="4553" y="82372"/>
                            <a:pt x="2752" y="78839"/>
                            <a:pt x="1895" y="75152"/>
                          </a:cubicBezTo>
                          <a:cubicBezTo>
                            <a:pt x="628" y="69685"/>
                            <a:pt x="0" y="61608"/>
                            <a:pt x="0" y="50930"/>
                          </a:cubicBezTo>
                          <a:lnTo>
                            <a:pt x="0" y="0"/>
                          </a:lnTo>
                          <a:close/>
                        </a:path>
                      </a:pathLst>
                    </a:custGeom>
                    <a:solidFill>
                      <a:srgbClr val="000000"/>
                    </a:solid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DEEC89C-8EB4-0CCE-3A0C-25364F74A77C}"/>
                        </a:ext>
                      </a:extLst>
                    </p:cNvPr>
                    <p:cNvSpPr/>
                    <p:nvPr/>
                  </p:nvSpPr>
                  <p:spPr>
                    <a:xfrm>
                      <a:off x="8946651" y="4497905"/>
                      <a:ext cx="63026" cy="70713"/>
                    </a:xfrm>
                    <a:custGeom>
                      <a:avLst/>
                      <a:gdLst>
                        <a:gd name="connsiteX0" fmla="*/ 63027 w 63026"/>
                        <a:gd name="connsiteY0" fmla="*/ 70714 h 70713"/>
                        <a:gd name="connsiteX1" fmla="*/ 44720 w 63026"/>
                        <a:gd name="connsiteY1" fmla="*/ 70714 h 70713"/>
                        <a:gd name="connsiteX2" fmla="*/ 44720 w 63026"/>
                        <a:gd name="connsiteY2" fmla="*/ 35424 h 70713"/>
                        <a:gd name="connsiteX3" fmla="*/ 43548 w 63026"/>
                        <a:gd name="connsiteY3" fmla="*/ 20936 h 70713"/>
                        <a:gd name="connsiteX4" fmla="*/ 39748 w 63026"/>
                        <a:gd name="connsiteY4" fmla="*/ 15831 h 70713"/>
                        <a:gd name="connsiteX5" fmla="*/ 33394 w 63026"/>
                        <a:gd name="connsiteY5" fmla="*/ 14011 h 70713"/>
                        <a:gd name="connsiteX6" fmla="*/ 24870 w 63026"/>
                        <a:gd name="connsiteY6" fmla="*/ 16612 h 70713"/>
                        <a:gd name="connsiteX7" fmla="*/ 19688 w 63026"/>
                        <a:gd name="connsiteY7" fmla="*/ 23517 h 70713"/>
                        <a:gd name="connsiteX8" fmla="*/ 18288 w 63026"/>
                        <a:gd name="connsiteY8" fmla="*/ 39405 h 70713"/>
                        <a:gd name="connsiteX9" fmla="*/ 18288 w 63026"/>
                        <a:gd name="connsiteY9" fmla="*/ 70714 h 70713"/>
                        <a:gd name="connsiteX10" fmla="*/ 0 w 63026"/>
                        <a:gd name="connsiteY10" fmla="*/ 70714 h 70713"/>
                        <a:gd name="connsiteX11" fmla="*/ 0 w 63026"/>
                        <a:gd name="connsiteY11" fmla="*/ 1562 h 70713"/>
                        <a:gd name="connsiteX12" fmla="*/ 16983 w 63026"/>
                        <a:gd name="connsiteY12" fmla="*/ 1562 h 70713"/>
                        <a:gd name="connsiteX13" fmla="*/ 16983 w 63026"/>
                        <a:gd name="connsiteY13" fmla="*/ 11716 h 70713"/>
                        <a:gd name="connsiteX14" fmla="*/ 39776 w 63026"/>
                        <a:gd name="connsiteY14" fmla="*/ 0 h 70713"/>
                        <a:gd name="connsiteX15" fmla="*/ 50844 w 63026"/>
                        <a:gd name="connsiteY15" fmla="*/ 2181 h 70713"/>
                        <a:gd name="connsiteX16" fmla="*/ 58436 w 63026"/>
                        <a:gd name="connsiteY16" fmla="*/ 7753 h 70713"/>
                        <a:gd name="connsiteX17" fmla="*/ 62017 w 63026"/>
                        <a:gd name="connsiteY17" fmla="*/ 15440 h 70713"/>
                        <a:gd name="connsiteX18" fmla="*/ 63027 w 63026"/>
                        <a:gd name="connsiteY18" fmla="*/ 27737 h 70713"/>
                        <a:gd name="connsiteX19" fmla="*/ 63027 w 6302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26" h="70713">
                          <a:moveTo>
                            <a:pt x="63027" y="70714"/>
                          </a:moveTo>
                          <a:lnTo>
                            <a:pt x="44720" y="70714"/>
                          </a:lnTo>
                          <a:lnTo>
                            <a:pt x="44720" y="35424"/>
                          </a:lnTo>
                          <a:cubicBezTo>
                            <a:pt x="44720" y="27965"/>
                            <a:pt x="44329" y="23127"/>
                            <a:pt x="43548" y="20936"/>
                          </a:cubicBezTo>
                          <a:cubicBezTo>
                            <a:pt x="42767" y="18745"/>
                            <a:pt x="41500" y="17040"/>
                            <a:pt x="39748" y="15831"/>
                          </a:cubicBezTo>
                          <a:cubicBezTo>
                            <a:pt x="37986" y="14611"/>
                            <a:pt x="35871" y="14011"/>
                            <a:pt x="33394" y="14011"/>
                          </a:cubicBezTo>
                          <a:cubicBezTo>
                            <a:pt x="30232" y="14011"/>
                            <a:pt x="27384" y="14878"/>
                            <a:pt x="24870" y="16612"/>
                          </a:cubicBezTo>
                          <a:cubicBezTo>
                            <a:pt x="22346" y="18345"/>
                            <a:pt x="20631" y="20650"/>
                            <a:pt x="19688" y="23517"/>
                          </a:cubicBezTo>
                          <a:cubicBezTo>
                            <a:pt x="18745" y="26384"/>
                            <a:pt x="18288" y="31671"/>
                            <a:pt x="18288" y="39405"/>
                          </a:cubicBezTo>
                          <a:lnTo>
                            <a:pt x="18288" y="70714"/>
                          </a:lnTo>
                          <a:lnTo>
                            <a:pt x="0" y="70714"/>
                          </a:lnTo>
                          <a:lnTo>
                            <a:pt x="0" y="1562"/>
                          </a:lnTo>
                          <a:lnTo>
                            <a:pt x="16983" y="1562"/>
                          </a:lnTo>
                          <a:lnTo>
                            <a:pt x="16983" y="11716"/>
                          </a:lnTo>
                          <a:cubicBezTo>
                            <a:pt x="23022" y="3905"/>
                            <a:pt x="30623" y="0"/>
                            <a:pt x="39776" y="0"/>
                          </a:cubicBezTo>
                          <a:cubicBezTo>
                            <a:pt x="43815" y="0"/>
                            <a:pt x="47511" y="724"/>
                            <a:pt x="50844" y="2181"/>
                          </a:cubicBezTo>
                          <a:cubicBezTo>
                            <a:pt x="54197" y="3639"/>
                            <a:pt x="56721" y="5496"/>
                            <a:pt x="58436" y="7753"/>
                          </a:cubicBezTo>
                          <a:cubicBezTo>
                            <a:pt x="60150" y="10001"/>
                            <a:pt x="61341" y="12573"/>
                            <a:pt x="62017" y="15440"/>
                          </a:cubicBezTo>
                          <a:cubicBezTo>
                            <a:pt x="62694" y="18307"/>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767BDF0-78D0-798E-5621-1FC389EF3F0B}"/>
                        </a:ext>
                      </a:extLst>
                    </p:cNvPr>
                    <p:cNvSpPr/>
                    <p:nvPr/>
                  </p:nvSpPr>
                  <p:spPr>
                    <a:xfrm>
                      <a:off x="9028233" y="4473169"/>
                      <a:ext cx="18307" cy="95449"/>
                    </a:xfrm>
                    <a:custGeom>
                      <a:avLst/>
                      <a:gdLst>
                        <a:gd name="connsiteX0" fmla="*/ 0 w 18307"/>
                        <a:gd name="connsiteY0" fmla="*/ 16926 h 95449"/>
                        <a:gd name="connsiteX1" fmla="*/ 0 w 18307"/>
                        <a:gd name="connsiteY1" fmla="*/ 0 h 95449"/>
                        <a:gd name="connsiteX2" fmla="*/ 18307 w 18307"/>
                        <a:gd name="connsiteY2" fmla="*/ 0 h 95449"/>
                        <a:gd name="connsiteX3" fmla="*/ 18307 w 18307"/>
                        <a:gd name="connsiteY3" fmla="*/ 16926 h 95449"/>
                        <a:gd name="connsiteX4" fmla="*/ 0 w 18307"/>
                        <a:gd name="connsiteY4" fmla="*/ 16926 h 95449"/>
                        <a:gd name="connsiteX5" fmla="*/ 0 w 18307"/>
                        <a:gd name="connsiteY5" fmla="*/ 95450 h 95449"/>
                        <a:gd name="connsiteX6" fmla="*/ 0 w 18307"/>
                        <a:gd name="connsiteY6" fmla="*/ 26299 h 95449"/>
                        <a:gd name="connsiteX7" fmla="*/ 18307 w 18307"/>
                        <a:gd name="connsiteY7" fmla="*/ 26299 h 95449"/>
                        <a:gd name="connsiteX8" fmla="*/ 18307 w 18307"/>
                        <a:gd name="connsiteY8" fmla="*/ 95450 h 95449"/>
                        <a:gd name="connsiteX9" fmla="*/ 0 w 1830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7" h="95449">
                          <a:moveTo>
                            <a:pt x="0" y="16926"/>
                          </a:moveTo>
                          <a:lnTo>
                            <a:pt x="0" y="0"/>
                          </a:lnTo>
                          <a:lnTo>
                            <a:pt x="18307" y="0"/>
                          </a:lnTo>
                          <a:lnTo>
                            <a:pt x="18307" y="16926"/>
                          </a:lnTo>
                          <a:lnTo>
                            <a:pt x="0" y="16926"/>
                          </a:lnTo>
                          <a:close/>
                          <a:moveTo>
                            <a:pt x="0" y="95450"/>
                          </a:moveTo>
                          <a:lnTo>
                            <a:pt x="0" y="26299"/>
                          </a:lnTo>
                          <a:lnTo>
                            <a:pt x="18307" y="26299"/>
                          </a:lnTo>
                          <a:lnTo>
                            <a:pt x="18307" y="95450"/>
                          </a:lnTo>
                          <a:lnTo>
                            <a:pt x="0" y="95450"/>
                          </a:lnTo>
                          <a:close/>
                        </a:path>
                      </a:pathLst>
                    </a:custGeom>
                    <a:solidFill>
                      <a:srgbClr val="000000"/>
                    </a:solid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6F0CF876-BBF3-A8EA-638F-15ABEEB93465}"/>
                        </a:ext>
                      </a:extLst>
                    </p:cNvPr>
                    <p:cNvSpPr/>
                    <p:nvPr/>
                  </p:nvSpPr>
                  <p:spPr>
                    <a:xfrm>
                      <a:off x="9057703" y="4475055"/>
                      <a:ext cx="40776" cy="95116"/>
                    </a:xfrm>
                    <a:custGeom>
                      <a:avLst/>
                      <a:gdLst>
                        <a:gd name="connsiteX0" fmla="*/ 39281 w 40776"/>
                        <a:gd name="connsiteY0" fmla="*/ 24413 h 95116"/>
                        <a:gd name="connsiteX1" fmla="*/ 39281 w 40776"/>
                        <a:gd name="connsiteY1" fmla="*/ 38995 h 95116"/>
                        <a:gd name="connsiteX2" fmla="*/ 26775 w 40776"/>
                        <a:gd name="connsiteY2" fmla="*/ 38995 h 95116"/>
                        <a:gd name="connsiteX3" fmla="*/ 26775 w 40776"/>
                        <a:gd name="connsiteY3" fmla="*/ 66865 h 95116"/>
                        <a:gd name="connsiteX4" fmla="*/ 27137 w 40776"/>
                        <a:gd name="connsiteY4" fmla="*/ 76733 h 95116"/>
                        <a:gd name="connsiteX5" fmla="*/ 28765 w 40776"/>
                        <a:gd name="connsiteY5" fmla="*/ 79048 h 95116"/>
                        <a:gd name="connsiteX6" fmla="*/ 31852 w 40776"/>
                        <a:gd name="connsiteY6" fmla="*/ 79962 h 95116"/>
                        <a:gd name="connsiteX7" fmla="*/ 39214 w 40776"/>
                        <a:gd name="connsiteY7" fmla="*/ 78191 h 95116"/>
                        <a:gd name="connsiteX8" fmla="*/ 40777 w 40776"/>
                        <a:gd name="connsiteY8" fmla="*/ 92383 h 95116"/>
                        <a:gd name="connsiteX9" fmla="*/ 26318 w 40776"/>
                        <a:gd name="connsiteY9" fmla="*/ 95117 h 95116"/>
                        <a:gd name="connsiteX10" fmla="*/ 17383 w 40776"/>
                        <a:gd name="connsiteY10" fmla="*/ 93459 h 95116"/>
                        <a:gd name="connsiteX11" fmla="*/ 11563 w 40776"/>
                        <a:gd name="connsiteY11" fmla="*/ 89163 h 95116"/>
                        <a:gd name="connsiteX12" fmla="*/ 8992 w 40776"/>
                        <a:gd name="connsiteY12" fmla="*/ 82039 h 95116"/>
                        <a:gd name="connsiteX13" fmla="*/ 8392 w 40776"/>
                        <a:gd name="connsiteY13" fmla="*/ 69142 h 95116"/>
                        <a:gd name="connsiteX14" fmla="*/ 8392 w 40776"/>
                        <a:gd name="connsiteY14" fmla="*/ 38986 h 95116"/>
                        <a:gd name="connsiteX15" fmla="*/ 0 w 40776"/>
                        <a:gd name="connsiteY15" fmla="*/ 38986 h 95116"/>
                        <a:gd name="connsiteX16" fmla="*/ 0 w 40776"/>
                        <a:gd name="connsiteY16" fmla="*/ 24403 h 95116"/>
                        <a:gd name="connsiteX17" fmla="*/ 8392 w 40776"/>
                        <a:gd name="connsiteY17" fmla="*/ 24403 h 95116"/>
                        <a:gd name="connsiteX18" fmla="*/ 8392 w 40776"/>
                        <a:gd name="connsiteY18" fmla="*/ 10678 h 95116"/>
                        <a:gd name="connsiteX19" fmla="*/ 26756 w 40776"/>
                        <a:gd name="connsiteY19" fmla="*/ 0 h 95116"/>
                        <a:gd name="connsiteX20" fmla="*/ 26756 w 40776"/>
                        <a:gd name="connsiteY20" fmla="*/ 24413 h 95116"/>
                        <a:gd name="connsiteX21" fmla="*/ 39281 w 40776"/>
                        <a:gd name="connsiteY21" fmla="*/ 24413 h 95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16">
                          <a:moveTo>
                            <a:pt x="39281" y="24413"/>
                          </a:moveTo>
                          <a:lnTo>
                            <a:pt x="39281" y="38995"/>
                          </a:lnTo>
                          <a:lnTo>
                            <a:pt x="26775" y="38995"/>
                          </a:lnTo>
                          <a:lnTo>
                            <a:pt x="26775" y="66865"/>
                          </a:lnTo>
                          <a:cubicBezTo>
                            <a:pt x="26775" y="72514"/>
                            <a:pt x="26908" y="75800"/>
                            <a:pt x="27137" y="76733"/>
                          </a:cubicBezTo>
                          <a:cubicBezTo>
                            <a:pt x="27365" y="77667"/>
                            <a:pt x="27918" y="78438"/>
                            <a:pt x="28765" y="79048"/>
                          </a:cubicBezTo>
                          <a:cubicBezTo>
                            <a:pt x="29613" y="79648"/>
                            <a:pt x="30642" y="79962"/>
                            <a:pt x="31852" y="79962"/>
                          </a:cubicBezTo>
                          <a:cubicBezTo>
                            <a:pt x="33547" y="79962"/>
                            <a:pt x="36004" y="79362"/>
                            <a:pt x="39214" y="78191"/>
                          </a:cubicBezTo>
                          <a:lnTo>
                            <a:pt x="40777" y="92383"/>
                          </a:lnTo>
                          <a:cubicBezTo>
                            <a:pt x="36519" y="94202"/>
                            <a:pt x="31699" y="95117"/>
                            <a:pt x="26318" y="95117"/>
                          </a:cubicBezTo>
                          <a:cubicBezTo>
                            <a:pt x="23012" y="95117"/>
                            <a:pt x="20041" y="94564"/>
                            <a:pt x="17383" y="93459"/>
                          </a:cubicBezTo>
                          <a:cubicBezTo>
                            <a:pt x="14745" y="92355"/>
                            <a:pt x="12802" y="90916"/>
                            <a:pt x="11563" y="89163"/>
                          </a:cubicBezTo>
                          <a:cubicBezTo>
                            <a:pt x="10325" y="87411"/>
                            <a:pt x="9468" y="85030"/>
                            <a:pt x="8992" y="82039"/>
                          </a:cubicBezTo>
                          <a:cubicBezTo>
                            <a:pt x="8601" y="79905"/>
                            <a:pt x="8392" y="75609"/>
                            <a:pt x="8392" y="69142"/>
                          </a:cubicBezTo>
                          <a:lnTo>
                            <a:pt x="8392" y="38986"/>
                          </a:lnTo>
                          <a:lnTo>
                            <a:pt x="0" y="38986"/>
                          </a:lnTo>
                          <a:lnTo>
                            <a:pt x="0" y="24403"/>
                          </a:lnTo>
                          <a:lnTo>
                            <a:pt x="8392" y="24403"/>
                          </a:lnTo>
                          <a:lnTo>
                            <a:pt x="8392" y="10678"/>
                          </a:lnTo>
                          <a:lnTo>
                            <a:pt x="26756" y="0"/>
                          </a:lnTo>
                          <a:lnTo>
                            <a:pt x="26756" y="24413"/>
                          </a:lnTo>
                          <a:lnTo>
                            <a:pt x="39281" y="24413"/>
                          </a:lnTo>
                          <a:close/>
                        </a:path>
                      </a:pathLst>
                    </a:custGeom>
                    <a:solidFill>
                      <a:srgbClr val="000000"/>
                    </a:solidFill>
                    <a:ln w="9525" cap="flat">
                      <a:noFill/>
                      <a:prstDash val="solid"/>
                      <a:miter/>
                    </a:ln>
                  </p:spPr>
                  <p:txBody>
                    <a:bodyPr rtlCol="0" anchor="ctr"/>
                    <a:lstStyle/>
                    <a:p>
                      <a:endParaRPr lang="en-US"/>
                    </a:p>
                  </p:txBody>
                </p:sp>
              </p:grpSp>
            </p:grpSp>
            <p:grpSp>
              <p:nvGrpSpPr>
                <p:cNvPr id="91" name="Content Placeholder 8">
                  <a:extLst>
                    <a:ext uri="{FF2B5EF4-FFF2-40B4-BE49-F238E27FC236}">
                      <a16:creationId xmlns:a16="http://schemas.microsoft.com/office/drawing/2014/main" id="{B3FE095E-0AD8-7D72-92E0-1A082D9ADD98}"/>
                    </a:ext>
                  </a:extLst>
                </p:cNvPr>
                <p:cNvGrpSpPr/>
                <p:nvPr/>
              </p:nvGrpSpPr>
              <p:grpSpPr>
                <a:xfrm>
                  <a:off x="8543925" y="3827231"/>
                  <a:ext cx="304790" cy="476250"/>
                  <a:chOff x="8543925" y="3827231"/>
                  <a:chExt cx="304790" cy="476250"/>
                </a:xfrm>
                <a:solidFill>
                  <a:srgbClr val="000000"/>
                </a:solidFill>
              </p:grpSpPr>
              <p:grpSp>
                <p:nvGrpSpPr>
                  <p:cNvPr id="92" name="Content Placeholder 8">
                    <a:extLst>
                      <a:ext uri="{FF2B5EF4-FFF2-40B4-BE49-F238E27FC236}">
                        <a16:creationId xmlns:a16="http://schemas.microsoft.com/office/drawing/2014/main" id="{77A49AE2-1B93-F78B-8EB9-5B918F763530}"/>
                      </a:ext>
                    </a:extLst>
                  </p:cNvPr>
                  <p:cNvGrpSpPr/>
                  <p:nvPr/>
                </p:nvGrpSpPr>
                <p:grpSpPr>
                  <a:xfrm>
                    <a:off x="8543925" y="3827231"/>
                    <a:ext cx="95250" cy="457200"/>
                    <a:chOff x="8543925" y="3827231"/>
                    <a:chExt cx="95250" cy="457200"/>
                  </a:xfrm>
                  <a:solidFill>
                    <a:srgbClr val="000000"/>
                  </a:solidFill>
                </p:grpSpPr>
                <p:sp>
                  <p:nvSpPr>
                    <p:cNvPr id="93" name="Freeform: Shape 92">
                      <a:extLst>
                        <a:ext uri="{FF2B5EF4-FFF2-40B4-BE49-F238E27FC236}">
                          <a16:creationId xmlns:a16="http://schemas.microsoft.com/office/drawing/2014/main" id="{AEFEE3F3-45BD-9CD5-67A8-D907DE5A65A3}"/>
                        </a:ext>
                      </a:extLst>
                    </p:cNvPr>
                    <p:cNvSpPr/>
                    <p:nvPr/>
                  </p:nvSpPr>
                  <p:spPr>
                    <a:xfrm>
                      <a:off x="8591550" y="3827231"/>
                      <a:ext cx="9525" cy="400050"/>
                    </a:xfrm>
                    <a:custGeom>
                      <a:avLst/>
                      <a:gdLst>
                        <a:gd name="connsiteX0" fmla="*/ 0 w 9525"/>
                        <a:gd name="connsiteY0" fmla="*/ 0 h 400050"/>
                        <a:gd name="connsiteX1" fmla="*/ 0 w 9525"/>
                        <a:gd name="connsiteY1" fmla="*/ 400050 h 400050"/>
                      </a:gdLst>
                      <a:ahLst/>
                      <a:cxnLst>
                        <a:cxn ang="0">
                          <a:pos x="connsiteX0" y="connsiteY0"/>
                        </a:cxn>
                        <a:cxn ang="0">
                          <a:pos x="connsiteX1" y="connsiteY1"/>
                        </a:cxn>
                      </a:cxnLst>
                      <a:rect l="l" t="t" r="r" b="b"/>
                      <a:pathLst>
                        <a:path w="9525" h="400050">
                          <a:moveTo>
                            <a:pt x="0" y="0"/>
                          </a:moveTo>
                          <a:lnTo>
                            <a:pt x="0" y="400050"/>
                          </a:lnTo>
                        </a:path>
                      </a:pathLst>
                    </a:custGeom>
                    <a:ln w="19050" cap="flat">
                      <a:solidFill>
                        <a:srgbClr val="000000"/>
                      </a:solid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2194D01-D12F-9F1E-9AA7-7E3D703254BE}"/>
                        </a:ext>
                      </a:extLst>
                    </p:cNvPr>
                    <p:cNvSpPr/>
                    <p:nvPr/>
                  </p:nvSpPr>
                  <p:spPr>
                    <a:xfrm>
                      <a:off x="8543925" y="4227281"/>
                      <a:ext cx="95250" cy="57150"/>
                    </a:xfrm>
                    <a:custGeom>
                      <a:avLst/>
                      <a:gdLst>
                        <a:gd name="connsiteX0" fmla="*/ 47625 w 95250"/>
                        <a:gd name="connsiteY0" fmla="*/ 57150 h 57150"/>
                        <a:gd name="connsiteX1" fmla="*/ 0 w 95250"/>
                        <a:gd name="connsiteY1" fmla="*/ 0 h 57150"/>
                        <a:gd name="connsiteX2" fmla="*/ 47625 w 95250"/>
                        <a:gd name="connsiteY2" fmla="*/ 0 h 57150"/>
                        <a:gd name="connsiteX3" fmla="*/ 95250 w 95250"/>
                        <a:gd name="connsiteY3" fmla="*/ 0 h 57150"/>
                      </a:gdLst>
                      <a:ahLst/>
                      <a:cxnLst>
                        <a:cxn ang="0">
                          <a:pos x="connsiteX0" y="connsiteY0"/>
                        </a:cxn>
                        <a:cxn ang="0">
                          <a:pos x="connsiteX1" y="connsiteY1"/>
                        </a:cxn>
                        <a:cxn ang="0">
                          <a:pos x="connsiteX2" y="connsiteY2"/>
                        </a:cxn>
                        <a:cxn ang="0">
                          <a:pos x="connsiteX3" y="connsiteY3"/>
                        </a:cxn>
                      </a:cxnLst>
                      <a:rect l="l" t="t" r="r" b="b"/>
                      <a:pathLst>
                        <a:path w="95250" h="57150">
                          <a:moveTo>
                            <a:pt x="47625" y="57150"/>
                          </a:moveTo>
                          <a:lnTo>
                            <a:pt x="0" y="0"/>
                          </a:lnTo>
                          <a:lnTo>
                            <a:pt x="47625" y="0"/>
                          </a:lnTo>
                          <a:lnTo>
                            <a:pt x="95250" y="0"/>
                          </a:lnTo>
                          <a:close/>
                        </a:path>
                      </a:pathLst>
                    </a:custGeom>
                    <a:solidFill>
                      <a:srgbClr val="000000"/>
                    </a:solidFill>
                    <a:ln w="19050" cap="flat">
                      <a:solidFill>
                        <a:srgbClr val="000000"/>
                      </a:solidFill>
                      <a:prstDash val="solid"/>
                      <a:miter/>
                    </a:ln>
                  </p:spPr>
                  <p:txBody>
                    <a:bodyPr rtlCol="0" anchor="ctr"/>
                    <a:lstStyle/>
                    <a:p>
                      <a:endParaRPr lang="en-US"/>
                    </a:p>
                  </p:txBody>
                </p:sp>
              </p:grpSp>
              <p:grpSp>
                <p:nvGrpSpPr>
                  <p:cNvPr id="95" name="Content Placeholder 8">
                    <a:extLst>
                      <a:ext uri="{FF2B5EF4-FFF2-40B4-BE49-F238E27FC236}">
                        <a16:creationId xmlns:a16="http://schemas.microsoft.com/office/drawing/2014/main" id="{85F39092-4791-9009-D986-33A9EB758FCC}"/>
                      </a:ext>
                    </a:extLst>
                  </p:cNvPr>
                  <p:cNvGrpSpPr/>
                  <p:nvPr/>
                </p:nvGrpSpPr>
                <p:grpSpPr>
                  <a:xfrm>
                    <a:off x="8753455" y="3846281"/>
                    <a:ext cx="95259" cy="457200"/>
                    <a:chOff x="8753455" y="3846281"/>
                    <a:chExt cx="95259" cy="457200"/>
                  </a:xfrm>
                  <a:solidFill>
                    <a:srgbClr val="000000"/>
                  </a:solidFill>
                </p:grpSpPr>
                <p:sp>
                  <p:nvSpPr>
                    <p:cNvPr id="96" name="Freeform: Shape 95">
                      <a:extLst>
                        <a:ext uri="{FF2B5EF4-FFF2-40B4-BE49-F238E27FC236}">
                          <a16:creationId xmlns:a16="http://schemas.microsoft.com/office/drawing/2014/main" id="{57D16022-1A88-CFB9-9DE1-0DE7919B769E}"/>
                        </a:ext>
                      </a:extLst>
                    </p:cNvPr>
                    <p:cNvSpPr/>
                    <p:nvPr/>
                  </p:nvSpPr>
                  <p:spPr>
                    <a:xfrm>
                      <a:off x="8801100" y="3903431"/>
                      <a:ext cx="9525" cy="400050"/>
                    </a:xfrm>
                    <a:custGeom>
                      <a:avLst/>
                      <a:gdLst>
                        <a:gd name="connsiteX0" fmla="*/ 0 w 9525"/>
                        <a:gd name="connsiteY0" fmla="*/ 400050 h 400050"/>
                        <a:gd name="connsiteX1" fmla="*/ 0 w 9525"/>
                        <a:gd name="connsiteY1" fmla="*/ 0 h 400050"/>
                      </a:gdLst>
                      <a:ahLst/>
                      <a:cxnLst>
                        <a:cxn ang="0">
                          <a:pos x="connsiteX0" y="connsiteY0"/>
                        </a:cxn>
                        <a:cxn ang="0">
                          <a:pos x="connsiteX1" y="connsiteY1"/>
                        </a:cxn>
                      </a:cxnLst>
                      <a:rect l="l" t="t" r="r" b="b"/>
                      <a:pathLst>
                        <a:path w="9525" h="400050">
                          <a:moveTo>
                            <a:pt x="0" y="400050"/>
                          </a:moveTo>
                          <a:lnTo>
                            <a:pt x="0" y="0"/>
                          </a:lnTo>
                        </a:path>
                      </a:pathLst>
                    </a:custGeom>
                    <a:ln w="19050" cap="flat">
                      <a:solidFill>
                        <a:srgbClr val="000000"/>
                      </a:solid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E5D1BC2-97E0-717B-0822-59AC4CC7829E}"/>
                        </a:ext>
                      </a:extLst>
                    </p:cNvPr>
                    <p:cNvSpPr/>
                    <p:nvPr/>
                  </p:nvSpPr>
                  <p:spPr>
                    <a:xfrm>
                      <a:off x="8753455" y="3846281"/>
                      <a:ext cx="95259" cy="57150"/>
                    </a:xfrm>
                    <a:custGeom>
                      <a:avLst/>
                      <a:gdLst>
                        <a:gd name="connsiteX0" fmla="*/ 47625 w 95259"/>
                        <a:gd name="connsiteY0" fmla="*/ 0 h 57150"/>
                        <a:gd name="connsiteX1" fmla="*/ 95260 w 95259"/>
                        <a:gd name="connsiteY1" fmla="*/ 57150 h 57150"/>
                        <a:gd name="connsiteX2" fmla="*/ 47625 w 95259"/>
                        <a:gd name="connsiteY2" fmla="*/ 57150 h 57150"/>
                        <a:gd name="connsiteX3" fmla="*/ 0 w 95259"/>
                        <a:gd name="connsiteY3" fmla="*/ 57150 h 57150"/>
                      </a:gdLst>
                      <a:ahLst/>
                      <a:cxnLst>
                        <a:cxn ang="0">
                          <a:pos x="connsiteX0" y="connsiteY0"/>
                        </a:cxn>
                        <a:cxn ang="0">
                          <a:pos x="connsiteX1" y="connsiteY1"/>
                        </a:cxn>
                        <a:cxn ang="0">
                          <a:pos x="connsiteX2" y="connsiteY2"/>
                        </a:cxn>
                        <a:cxn ang="0">
                          <a:pos x="connsiteX3" y="connsiteY3"/>
                        </a:cxn>
                      </a:cxnLst>
                      <a:rect l="l" t="t" r="r" b="b"/>
                      <a:pathLst>
                        <a:path w="95259" h="57150">
                          <a:moveTo>
                            <a:pt x="47625" y="0"/>
                          </a:moveTo>
                          <a:lnTo>
                            <a:pt x="95260" y="57150"/>
                          </a:lnTo>
                          <a:lnTo>
                            <a:pt x="47625" y="57150"/>
                          </a:lnTo>
                          <a:lnTo>
                            <a:pt x="0" y="57150"/>
                          </a:lnTo>
                          <a:close/>
                        </a:path>
                      </a:pathLst>
                    </a:custGeom>
                    <a:solidFill>
                      <a:srgbClr val="000000"/>
                    </a:solidFill>
                    <a:ln w="19050" cap="flat">
                      <a:solidFill>
                        <a:srgbClr val="000000"/>
                      </a:solidFill>
                      <a:prstDash val="solid"/>
                      <a:miter/>
                    </a:ln>
                  </p:spPr>
                  <p:txBody>
                    <a:bodyPr rtlCol="0" anchor="ctr"/>
                    <a:lstStyle/>
                    <a:p>
                      <a:endParaRPr lang="en-US"/>
                    </a:p>
                  </p:txBody>
                </p:sp>
              </p:grpSp>
            </p:grpSp>
          </p:grpSp>
          <p:grpSp>
            <p:nvGrpSpPr>
              <p:cNvPr id="98" name="Content Placeholder 8">
                <a:extLst>
                  <a:ext uri="{FF2B5EF4-FFF2-40B4-BE49-F238E27FC236}">
                    <a16:creationId xmlns:a16="http://schemas.microsoft.com/office/drawing/2014/main" id="{FD552682-CF31-6102-E7B5-E200B1441BEB}"/>
                  </a:ext>
                </a:extLst>
              </p:cNvPr>
              <p:cNvGrpSpPr/>
              <p:nvPr/>
            </p:nvGrpSpPr>
            <p:grpSpPr>
              <a:xfrm>
                <a:off x="6276975" y="3179531"/>
                <a:ext cx="1343025" cy="619125"/>
                <a:chOff x="6276975" y="3179531"/>
                <a:chExt cx="1343025" cy="619125"/>
              </a:xfrm>
            </p:grpSpPr>
            <p:grpSp>
              <p:nvGrpSpPr>
                <p:cNvPr id="99" name="Content Placeholder 8">
                  <a:extLst>
                    <a:ext uri="{FF2B5EF4-FFF2-40B4-BE49-F238E27FC236}">
                      <a16:creationId xmlns:a16="http://schemas.microsoft.com/office/drawing/2014/main" id="{BCF57894-7308-D160-CD78-FF780F972341}"/>
                    </a:ext>
                  </a:extLst>
                </p:cNvPr>
                <p:cNvGrpSpPr/>
                <p:nvPr/>
              </p:nvGrpSpPr>
              <p:grpSpPr>
                <a:xfrm>
                  <a:off x="7086600" y="3436706"/>
                  <a:ext cx="533400" cy="95250"/>
                  <a:chOff x="7086600" y="3436706"/>
                  <a:chExt cx="533400" cy="95250"/>
                </a:xfrm>
                <a:solidFill>
                  <a:srgbClr val="000000"/>
                </a:solidFill>
              </p:grpSpPr>
              <p:sp>
                <p:nvSpPr>
                  <p:cNvPr id="100" name="Freeform: Shape 99">
                    <a:extLst>
                      <a:ext uri="{FF2B5EF4-FFF2-40B4-BE49-F238E27FC236}">
                        <a16:creationId xmlns:a16="http://schemas.microsoft.com/office/drawing/2014/main" id="{D5D18CF0-9F14-BEEA-8575-88633F4BA352}"/>
                      </a:ext>
                    </a:extLst>
                  </p:cNvPr>
                  <p:cNvSpPr/>
                  <p:nvPr/>
                </p:nvSpPr>
                <p:spPr>
                  <a:xfrm>
                    <a:off x="7086600" y="3484331"/>
                    <a:ext cx="476250" cy="9525"/>
                  </a:xfrm>
                  <a:custGeom>
                    <a:avLst/>
                    <a:gdLst>
                      <a:gd name="connsiteX0" fmla="*/ 0 w 476250"/>
                      <a:gd name="connsiteY0" fmla="*/ 0 h 9525"/>
                      <a:gd name="connsiteX1" fmla="*/ 476250 w 476250"/>
                      <a:gd name="connsiteY1" fmla="*/ 0 h 9525"/>
                    </a:gdLst>
                    <a:ahLst/>
                    <a:cxnLst>
                      <a:cxn ang="0">
                        <a:pos x="connsiteX0" y="connsiteY0"/>
                      </a:cxn>
                      <a:cxn ang="0">
                        <a:pos x="connsiteX1" y="connsiteY1"/>
                      </a:cxn>
                    </a:cxnLst>
                    <a:rect l="l" t="t" r="r" b="b"/>
                    <a:pathLst>
                      <a:path w="476250" h="9525">
                        <a:moveTo>
                          <a:pt x="0" y="0"/>
                        </a:moveTo>
                        <a:lnTo>
                          <a:pt x="476250" y="0"/>
                        </a:lnTo>
                      </a:path>
                    </a:pathLst>
                  </a:custGeom>
                  <a:ln w="19050" cap="flat">
                    <a:solidFill>
                      <a:srgbClr val="000000"/>
                    </a:solid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790B709-34C8-F6C6-6F71-EA1882F9E004}"/>
                      </a:ext>
                    </a:extLst>
                  </p:cNvPr>
                  <p:cNvSpPr/>
                  <p:nvPr/>
                </p:nvSpPr>
                <p:spPr>
                  <a:xfrm>
                    <a:off x="7562850" y="3436706"/>
                    <a:ext cx="57150" cy="95250"/>
                  </a:xfrm>
                  <a:custGeom>
                    <a:avLst/>
                    <a:gdLst>
                      <a:gd name="connsiteX0" fmla="*/ 57150 w 57150"/>
                      <a:gd name="connsiteY0" fmla="*/ 47625 h 95250"/>
                      <a:gd name="connsiteX1" fmla="*/ 0 w 57150"/>
                      <a:gd name="connsiteY1" fmla="*/ 95250 h 95250"/>
                      <a:gd name="connsiteX2" fmla="*/ 0 w 57150"/>
                      <a:gd name="connsiteY2" fmla="*/ 47625 h 95250"/>
                      <a:gd name="connsiteX3" fmla="*/ 0 w 57150"/>
                      <a:gd name="connsiteY3" fmla="*/ 0 h 95250"/>
                    </a:gdLst>
                    <a:ahLst/>
                    <a:cxnLst>
                      <a:cxn ang="0">
                        <a:pos x="connsiteX0" y="connsiteY0"/>
                      </a:cxn>
                      <a:cxn ang="0">
                        <a:pos x="connsiteX1" y="connsiteY1"/>
                      </a:cxn>
                      <a:cxn ang="0">
                        <a:pos x="connsiteX2" y="connsiteY2"/>
                      </a:cxn>
                      <a:cxn ang="0">
                        <a:pos x="connsiteX3" y="connsiteY3"/>
                      </a:cxn>
                    </a:cxnLst>
                    <a:rect l="l" t="t" r="r" b="b"/>
                    <a:pathLst>
                      <a:path w="57150" h="95250">
                        <a:moveTo>
                          <a:pt x="57150" y="47625"/>
                        </a:moveTo>
                        <a:lnTo>
                          <a:pt x="0" y="95250"/>
                        </a:lnTo>
                        <a:lnTo>
                          <a:pt x="0" y="47625"/>
                        </a:lnTo>
                        <a:lnTo>
                          <a:pt x="0" y="0"/>
                        </a:lnTo>
                        <a:close/>
                      </a:path>
                    </a:pathLst>
                  </a:custGeom>
                  <a:solidFill>
                    <a:srgbClr val="000000"/>
                  </a:solidFill>
                  <a:ln w="19050" cap="flat">
                    <a:solidFill>
                      <a:srgbClr val="000000"/>
                    </a:solidFill>
                    <a:prstDash val="solid"/>
                    <a:miter/>
                  </a:ln>
                </p:spPr>
                <p:txBody>
                  <a:bodyPr rtlCol="0" anchor="ctr"/>
                  <a:lstStyle/>
                  <a:p>
                    <a:endParaRPr lang="en-US"/>
                  </a:p>
                </p:txBody>
              </p:sp>
            </p:grpSp>
            <p:grpSp>
              <p:nvGrpSpPr>
                <p:cNvPr id="102" name="Content Placeholder 8">
                  <a:extLst>
                    <a:ext uri="{FF2B5EF4-FFF2-40B4-BE49-F238E27FC236}">
                      <a16:creationId xmlns:a16="http://schemas.microsoft.com/office/drawing/2014/main" id="{B3871733-C89E-9EE5-7FA0-92D5B99A0765}"/>
                    </a:ext>
                  </a:extLst>
                </p:cNvPr>
                <p:cNvGrpSpPr/>
                <p:nvPr/>
              </p:nvGrpSpPr>
              <p:grpSpPr>
                <a:xfrm>
                  <a:off x="6276975" y="3179531"/>
                  <a:ext cx="809625" cy="619125"/>
                  <a:chOff x="6276975" y="3179531"/>
                  <a:chExt cx="809625" cy="619125"/>
                </a:xfrm>
              </p:grpSpPr>
              <p:grpSp>
                <p:nvGrpSpPr>
                  <p:cNvPr id="103" name="Content Placeholder 8">
                    <a:extLst>
                      <a:ext uri="{FF2B5EF4-FFF2-40B4-BE49-F238E27FC236}">
                        <a16:creationId xmlns:a16="http://schemas.microsoft.com/office/drawing/2014/main" id="{040B37EA-787B-AB2D-6431-C9CC83CBE290}"/>
                      </a:ext>
                    </a:extLst>
                  </p:cNvPr>
                  <p:cNvGrpSpPr/>
                  <p:nvPr/>
                </p:nvGrpSpPr>
                <p:grpSpPr>
                  <a:xfrm>
                    <a:off x="6478790" y="3344456"/>
                    <a:ext cx="415048" cy="257041"/>
                    <a:chOff x="6478790" y="3344456"/>
                    <a:chExt cx="415048" cy="257041"/>
                  </a:xfrm>
                  <a:solidFill>
                    <a:srgbClr val="000000"/>
                  </a:solidFill>
                </p:grpSpPr>
                <p:sp>
                  <p:nvSpPr>
                    <p:cNvPr id="104" name="Freeform: Shape 103">
                      <a:extLst>
                        <a:ext uri="{FF2B5EF4-FFF2-40B4-BE49-F238E27FC236}">
                          <a16:creationId xmlns:a16="http://schemas.microsoft.com/office/drawing/2014/main" id="{570FE4FE-D347-114F-8BA8-C607EE00A879}"/>
                        </a:ext>
                      </a:extLst>
                    </p:cNvPr>
                    <p:cNvSpPr/>
                    <p:nvPr/>
                  </p:nvSpPr>
                  <p:spPr>
                    <a:xfrm>
                      <a:off x="6530378" y="3344456"/>
                      <a:ext cx="19269" cy="95449"/>
                    </a:xfrm>
                    <a:custGeom>
                      <a:avLst/>
                      <a:gdLst>
                        <a:gd name="connsiteX0" fmla="*/ 0 w 19269"/>
                        <a:gd name="connsiteY0" fmla="*/ 95450 h 95449"/>
                        <a:gd name="connsiteX1" fmla="*/ 0 w 19269"/>
                        <a:gd name="connsiteY1" fmla="*/ 0 h 95449"/>
                        <a:gd name="connsiteX2" fmla="*/ 19269 w 19269"/>
                        <a:gd name="connsiteY2" fmla="*/ 0 h 95449"/>
                        <a:gd name="connsiteX3" fmla="*/ 19269 w 19269"/>
                        <a:gd name="connsiteY3" fmla="*/ 95450 h 95449"/>
                        <a:gd name="connsiteX4" fmla="*/ 0 w 19269"/>
                        <a:gd name="connsiteY4" fmla="*/ 95450 h 95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69" h="95449">
                          <a:moveTo>
                            <a:pt x="0" y="95450"/>
                          </a:moveTo>
                          <a:lnTo>
                            <a:pt x="0" y="0"/>
                          </a:lnTo>
                          <a:lnTo>
                            <a:pt x="19269" y="0"/>
                          </a:lnTo>
                          <a:lnTo>
                            <a:pt x="19269" y="95450"/>
                          </a:lnTo>
                          <a:lnTo>
                            <a:pt x="0" y="95450"/>
                          </a:lnTo>
                          <a:close/>
                        </a:path>
                      </a:pathLst>
                    </a:custGeom>
                    <a:solidFill>
                      <a:srgbClr val="000000"/>
                    </a:solid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FAC3745-5963-1A28-9AA3-31B88DE88590}"/>
                        </a:ext>
                      </a:extLst>
                    </p:cNvPr>
                    <p:cNvSpPr/>
                    <p:nvPr/>
                  </p:nvSpPr>
                  <p:spPr>
                    <a:xfrm>
                      <a:off x="6567744" y="3369193"/>
                      <a:ext cx="63036" cy="70713"/>
                    </a:xfrm>
                    <a:custGeom>
                      <a:avLst/>
                      <a:gdLst>
                        <a:gd name="connsiteX0" fmla="*/ 63036 w 63036"/>
                        <a:gd name="connsiteY0" fmla="*/ 70714 h 70713"/>
                        <a:gd name="connsiteX1" fmla="*/ 44739 w 63036"/>
                        <a:gd name="connsiteY1" fmla="*/ 70714 h 70713"/>
                        <a:gd name="connsiteX2" fmla="*/ 44739 w 63036"/>
                        <a:gd name="connsiteY2" fmla="*/ 35423 h 70713"/>
                        <a:gd name="connsiteX3" fmla="*/ 43567 w 63036"/>
                        <a:gd name="connsiteY3" fmla="*/ 20936 h 70713"/>
                        <a:gd name="connsiteX4" fmla="*/ 39757 w 63036"/>
                        <a:gd name="connsiteY4" fmla="*/ 15821 h 70713"/>
                        <a:gd name="connsiteX5" fmla="*/ 33404 w 63036"/>
                        <a:gd name="connsiteY5" fmla="*/ 14002 h 70713"/>
                        <a:gd name="connsiteX6" fmla="*/ 24870 w 63036"/>
                        <a:gd name="connsiteY6" fmla="*/ 16602 h 70713"/>
                        <a:gd name="connsiteX7" fmla="*/ 19698 w 63036"/>
                        <a:gd name="connsiteY7" fmla="*/ 23508 h 70713"/>
                        <a:gd name="connsiteX8" fmla="*/ 18298 w 63036"/>
                        <a:gd name="connsiteY8" fmla="*/ 39395 h 70713"/>
                        <a:gd name="connsiteX9" fmla="*/ 18298 w 63036"/>
                        <a:gd name="connsiteY9" fmla="*/ 70714 h 70713"/>
                        <a:gd name="connsiteX10" fmla="*/ 0 w 63036"/>
                        <a:gd name="connsiteY10" fmla="*/ 70714 h 70713"/>
                        <a:gd name="connsiteX11" fmla="*/ 0 w 63036"/>
                        <a:gd name="connsiteY11" fmla="*/ 1562 h 70713"/>
                        <a:gd name="connsiteX12" fmla="*/ 16993 w 63036"/>
                        <a:gd name="connsiteY12" fmla="*/ 1562 h 70713"/>
                        <a:gd name="connsiteX13" fmla="*/ 16993 w 63036"/>
                        <a:gd name="connsiteY13" fmla="*/ 11716 h 70713"/>
                        <a:gd name="connsiteX14" fmla="*/ 39786 w 63036"/>
                        <a:gd name="connsiteY14" fmla="*/ 0 h 70713"/>
                        <a:gd name="connsiteX15" fmla="*/ 50854 w 63036"/>
                        <a:gd name="connsiteY15" fmla="*/ 2181 h 70713"/>
                        <a:gd name="connsiteX16" fmla="*/ 58436 w 63036"/>
                        <a:gd name="connsiteY16" fmla="*/ 7744 h 70713"/>
                        <a:gd name="connsiteX17" fmla="*/ 62017 w 63036"/>
                        <a:gd name="connsiteY17" fmla="*/ 15430 h 70713"/>
                        <a:gd name="connsiteX18" fmla="*/ 63027 w 63036"/>
                        <a:gd name="connsiteY18" fmla="*/ 27737 h 70713"/>
                        <a:gd name="connsiteX19" fmla="*/ 63027 w 63036"/>
                        <a:gd name="connsiteY19" fmla="*/ 70714 h 7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036" h="70713">
                          <a:moveTo>
                            <a:pt x="63036" y="70714"/>
                          </a:moveTo>
                          <a:lnTo>
                            <a:pt x="44739" y="70714"/>
                          </a:lnTo>
                          <a:lnTo>
                            <a:pt x="44739" y="35423"/>
                          </a:lnTo>
                          <a:cubicBezTo>
                            <a:pt x="44739" y="27956"/>
                            <a:pt x="44348" y="23127"/>
                            <a:pt x="43567" y="20936"/>
                          </a:cubicBezTo>
                          <a:cubicBezTo>
                            <a:pt x="42786" y="18745"/>
                            <a:pt x="41519" y="17040"/>
                            <a:pt x="39757" y="15821"/>
                          </a:cubicBezTo>
                          <a:cubicBezTo>
                            <a:pt x="37995" y="14602"/>
                            <a:pt x="35881" y="14002"/>
                            <a:pt x="33404" y="14002"/>
                          </a:cubicBezTo>
                          <a:cubicBezTo>
                            <a:pt x="30232" y="14002"/>
                            <a:pt x="27394" y="14869"/>
                            <a:pt x="24870" y="16602"/>
                          </a:cubicBezTo>
                          <a:cubicBezTo>
                            <a:pt x="22346" y="18336"/>
                            <a:pt x="20631" y="20641"/>
                            <a:pt x="19698" y="23508"/>
                          </a:cubicBezTo>
                          <a:cubicBezTo>
                            <a:pt x="18764" y="26375"/>
                            <a:pt x="18298" y="31671"/>
                            <a:pt x="18298" y="39395"/>
                          </a:cubicBezTo>
                          <a:lnTo>
                            <a:pt x="18298" y="70714"/>
                          </a:lnTo>
                          <a:lnTo>
                            <a:pt x="0" y="70714"/>
                          </a:lnTo>
                          <a:lnTo>
                            <a:pt x="0" y="1562"/>
                          </a:lnTo>
                          <a:lnTo>
                            <a:pt x="16993" y="1562"/>
                          </a:lnTo>
                          <a:lnTo>
                            <a:pt x="16993" y="11716"/>
                          </a:lnTo>
                          <a:cubicBezTo>
                            <a:pt x="23022" y="3905"/>
                            <a:pt x="30623" y="0"/>
                            <a:pt x="39786" y="0"/>
                          </a:cubicBezTo>
                          <a:cubicBezTo>
                            <a:pt x="43825" y="0"/>
                            <a:pt x="47511" y="724"/>
                            <a:pt x="50854" y="2181"/>
                          </a:cubicBezTo>
                          <a:cubicBezTo>
                            <a:pt x="54197" y="3639"/>
                            <a:pt x="56721" y="5496"/>
                            <a:pt x="58436" y="7744"/>
                          </a:cubicBezTo>
                          <a:cubicBezTo>
                            <a:pt x="60150" y="9992"/>
                            <a:pt x="61341" y="12563"/>
                            <a:pt x="62017" y="15430"/>
                          </a:cubicBezTo>
                          <a:cubicBezTo>
                            <a:pt x="62694" y="18297"/>
                            <a:pt x="63027" y="22393"/>
                            <a:pt x="63027" y="27737"/>
                          </a:cubicBezTo>
                          <a:lnTo>
                            <a:pt x="63027" y="70714"/>
                          </a:lnTo>
                          <a:close/>
                        </a:path>
                      </a:pathLst>
                    </a:custGeom>
                    <a:solidFill>
                      <a:srgbClr val="000000"/>
                    </a:solid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129D4C1-4E61-7AFC-3059-DCC949ACCB0F}"/>
                        </a:ext>
                      </a:extLst>
                    </p:cNvPr>
                    <p:cNvSpPr/>
                    <p:nvPr/>
                  </p:nvSpPr>
                  <p:spPr>
                    <a:xfrm>
                      <a:off x="6648811" y="3369193"/>
                      <a:ext cx="67446" cy="97021"/>
                    </a:xfrm>
                    <a:custGeom>
                      <a:avLst/>
                      <a:gdLst>
                        <a:gd name="connsiteX0" fmla="*/ 0 w 67446"/>
                        <a:gd name="connsiteY0" fmla="*/ 1572 h 97021"/>
                        <a:gd name="connsiteX1" fmla="*/ 17059 w 67446"/>
                        <a:gd name="connsiteY1" fmla="*/ 1572 h 97021"/>
                        <a:gd name="connsiteX2" fmla="*/ 17059 w 67446"/>
                        <a:gd name="connsiteY2" fmla="*/ 11725 h 97021"/>
                        <a:gd name="connsiteX3" fmla="*/ 26041 w 67446"/>
                        <a:gd name="connsiteY3" fmla="*/ 3258 h 97021"/>
                        <a:gd name="connsiteX4" fmla="*/ 38605 w 67446"/>
                        <a:gd name="connsiteY4" fmla="*/ 0 h 97021"/>
                        <a:gd name="connsiteX5" fmla="*/ 59045 w 67446"/>
                        <a:gd name="connsiteY5" fmla="*/ 9439 h 97021"/>
                        <a:gd name="connsiteX6" fmla="*/ 67447 w 67446"/>
                        <a:gd name="connsiteY6" fmla="*/ 35747 h 97021"/>
                        <a:gd name="connsiteX7" fmla="*/ 58979 w 67446"/>
                        <a:gd name="connsiteY7" fmla="*/ 62675 h 97021"/>
                        <a:gd name="connsiteX8" fmla="*/ 38481 w 67446"/>
                        <a:gd name="connsiteY8" fmla="*/ 72276 h 97021"/>
                        <a:gd name="connsiteX9" fmla="*/ 28099 w 67446"/>
                        <a:gd name="connsiteY9" fmla="*/ 69999 h 97021"/>
                        <a:gd name="connsiteX10" fmla="*/ 18298 w 67446"/>
                        <a:gd name="connsiteY10" fmla="*/ 62189 h 97021"/>
                        <a:gd name="connsiteX11" fmla="*/ 18298 w 67446"/>
                        <a:gd name="connsiteY11" fmla="*/ 97022 h 97021"/>
                        <a:gd name="connsiteX12" fmla="*/ 0 w 67446"/>
                        <a:gd name="connsiteY12" fmla="*/ 97022 h 97021"/>
                        <a:gd name="connsiteX13" fmla="*/ 0 w 67446"/>
                        <a:gd name="connsiteY13" fmla="*/ 1572 h 97021"/>
                        <a:gd name="connsiteX14" fmla="*/ 18098 w 67446"/>
                        <a:gd name="connsiteY14" fmla="*/ 34966 h 97021"/>
                        <a:gd name="connsiteX15" fmla="*/ 22717 w 67446"/>
                        <a:gd name="connsiteY15" fmla="*/ 52188 h 97021"/>
                        <a:gd name="connsiteX16" fmla="*/ 33985 w 67446"/>
                        <a:gd name="connsiteY16" fmla="*/ 57750 h 97021"/>
                        <a:gd name="connsiteX17" fmla="*/ 44596 w 67446"/>
                        <a:gd name="connsiteY17" fmla="*/ 52635 h 97021"/>
                        <a:gd name="connsiteX18" fmla="*/ 48825 w 67446"/>
                        <a:gd name="connsiteY18" fmla="*/ 35871 h 97021"/>
                        <a:gd name="connsiteX19" fmla="*/ 44463 w 67446"/>
                        <a:gd name="connsiteY19" fmla="*/ 19726 h 97021"/>
                        <a:gd name="connsiteX20" fmla="*/ 33652 w 67446"/>
                        <a:gd name="connsiteY20" fmla="*/ 14449 h 97021"/>
                        <a:gd name="connsiteX21" fmla="*/ 22517 w 67446"/>
                        <a:gd name="connsiteY21" fmla="*/ 19621 h 97021"/>
                        <a:gd name="connsiteX22" fmla="*/ 18098 w 67446"/>
                        <a:gd name="connsiteY22" fmla="*/ 34966 h 9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446" h="97021">
                          <a:moveTo>
                            <a:pt x="0" y="1572"/>
                          </a:moveTo>
                          <a:lnTo>
                            <a:pt x="17059" y="1572"/>
                          </a:lnTo>
                          <a:lnTo>
                            <a:pt x="17059" y="11725"/>
                          </a:lnTo>
                          <a:cubicBezTo>
                            <a:pt x="19269" y="8249"/>
                            <a:pt x="22269" y="5429"/>
                            <a:pt x="26041" y="3258"/>
                          </a:cubicBezTo>
                          <a:cubicBezTo>
                            <a:pt x="29813" y="1086"/>
                            <a:pt x="34004" y="0"/>
                            <a:pt x="38605" y="0"/>
                          </a:cubicBezTo>
                          <a:cubicBezTo>
                            <a:pt x="46634" y="0"/>
                            <a:pt x="53454" y="3153"/>
                            <a:pt x="59045" y="9439"/>
                          </a:cubicBezTo>
                          <a:cubicBezTo>
                            <a:pt x="64637" y="15726"/>
                            <a:pt x="67447" y="24508"/>
                            <a:pt x="67447" y="35747"/>
                          </a:cubicBezTo>
                          <a:cubicBezTo>
                            <a:pt x="67447" y="47292"/>
                            <a:pt x="64627" y="56264"/>
                            <a:pt x="58979" y="62675"/>
                          </a:cubicBezTo>
                          <a:cubicBezTo>
                            <a:pt x="53331" y="69085"/>
                            <a:pt x="46511" y="72276"/>
                            <a:pt x="38481" y="72276"/>
                          </a:cubicBezTo>
                          <a:cubicBezTo>
                            <a:pt x="34661" y="72276"/>
                            <a:pt x="31194" y="71514"/>
                            <a:pt x="28099" y="69999"/>
                          </a:cubicBezTo>
                          <a:cubicBezTo>
                            <a:pt x="25003" y="68485"/>
                            <a:pt x="21727" y="65875"/>
                            <a:pt x="18298" y="62189"/>
                          </a:cubicBezTo>
                          <a:lnTo>
                            <a:pt x="18298" y="97022"/>
                          </a:lnTo>
                          <a:lnTo>
                            <a:pt x="0" y="97022"/>
                          </a:lnTo>
                          <a:lnTo>
                            <a:pt x="0" y="1572"/>
                          </a:lnTo>
                          <a:close/>
                          <a:moveTo>
                            <a:pt x="18098" y="34966"/>
                          </a:moveTo>
                          <a:cubicBezTo>
                            <a:pt x="18098" y="42739"/>
                            <a:pt x="19641" y="48473"/>
                            <a:pt x="22717" y="52188"/>
                          </a:cubicBezTo>
                          <a:cubicBezTo>
                            <a:pt x="25794" y="55902"/>
                            <a:pt x="29556" y="57750"/>
                            <a:pt x="33985" y="57750"/>
                          </a:cubicBezTo>
                          <a:cubicBezTo>
                            <a:pt x="38243" y="57750"/>
                            <a:pt x="41777" y="56045"/>
                            <a:pt x="44596" y="52635"/>
                          </a:cubicBezTo>
                          <a:cubicBezTo>
                            <a:pt x="47415" y="49225"/>
                            <a:pt x="48825" y="43644"/>
                            <a:pt x="48825" y="35871"/>
                          </a:cubicBezTo>
                          <a:cubicBezTo>
                            <a:pt x="48825" y="28623"/>
                            <a:pt x="47368" y="23241"/>
                            <a:pt x="44463" y="19726"/>
                          </a:cubicBezTo>
                          <a:cubicBezTo>
                            <a:pt x="41558" y="16212"/>
                            <a:pt x="37948" y="14449"/>
                            <a:pt x="33652" y="14449"/>
                          </a:cubicBezTo>
                          <a:cubicBezTo>
                            <a:pt x="29185" y="14449"/>
                            <a:pt x="25470" y="16173"/>
                            <a:pt x="22517" y="19621"/>
                          </a:cubicBezTo>
                          <a:cubicBezTo>
                            <a:pt x="19564" y="23070"/>
                            <a:pt x="18098" y="28204"/>
                            <a:pt x="18098" y="34966"/>
                          </a:cubicBezTo>
                          <a:close/>
                        </a:path>
                      </a:pathLst>
                    </a:custGeom>
                    <a:solidFill>
                      <a:srgbClr val="000000"/>
                    </a:solid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58D23681-663D-1262-E681-171DF577C8BA}"/>
                        </a:ext>
                      </a:extLst>
                    </p:cNvPr>
                    <p:cNvSpPr/>
                    <p:nvPr/>
                  </p:nvSpPr>
                  <p:spPr>
                    <a:xfrm>
                      <a:off x="6730393" y="3370764"/>
                      <a:ext cx="62903" cy="70704"/>
                    </a:xfrm>
                    <a:custGeom>
                      <a:avLst/>
                      <a:gdLst>
                        <a:gd name="connsiteX0" fmla="*/ 45910 w 62903"/>
                        <a:gd name="connsiteY0" fmla="*/ 69142 h 70704"/>
                        <a:gd name="connsiteX1" fmla="*/ 45910 w 62903"/>
                        <a:gd name="connsiteY1" fmla="*/ 58788 h 70704"/>
                        <a:gd name="connsiteX2" fmla="*/ 35985 w 62903"/>
                        <a:gd name="connsiteY2" fmla="*/ 67513 h 70704"/>
                        <a:gd name="connsiteX3" fmla="*/ 22993 w 62903"/>
                        <a:gd name="connsiteY3" fmla="*/ 70704 h 70704"/>
                        <a:gd name="connsiteX4" fmla="*/ 10487 w 62903"/>
                        <a:gd name="connsiteY4" fmla="*/ 67647 h 70704"/>
                        <a:gd name="connsiteX5" fmla="*/ 2476 w 62903"/>
                        <a:gd name="connsiteY5" fmla="*/ 59055 h 70704"/>
                        <a:gd name="connsiteX6" fmla="*/ 0 w 62903"/>
                        <a:gd name="connsiteY6" fmla="*/ 43758 h 70704"/>
                        <a:gd name="connsiteX7" fmla="*/ 0 w 62903"/>
                        <a:gd name="connsiteY7" fmla="*/ 0 h 70704"/>
                        <a:gd name="connsiteX8" fmla="*/ 18298 w 62903"/>
                        <a:gd name="connsiteY8" fmla="*/ 0 h 70704"/>
                        <a:gd name="connsiteX9" fmla="*/ 18298 w 62903"/>
                        <a:gd name="connsiteY9" fmla="*/ 31775 h 70704"/>
                        <a:gd name="connsiteX10" fmla="*/ 19307 w 62903"/>
                        <a:gd name="connsiteY10" fmla="*/ 49644 h 70704"/>
                        <a:gd name="connsiteX11" fmla="*/ 22984 w 62903"/>
                        <a:gd name="connsiteY11" fmla="*/ 54855 h 70704"/>
                        <a:gd name="connsiteX12" fmla="*/ 29756 w 62903"/>
                        <a:gd name="connsiteY12" fmla="*/ 56779 h 70704"/>
                        <a:gd name="connsiteX13" fmla="*/ 38157 w 62903"/>
                        <a:gd name="connsiteY13" fmla="*/ 54207 h 70704"/>
                        <a:gd name="connsiteX14" fmla="*/ 43234 w 62903"/>
                        <a:gd name="connsiteY14" fmla="*/ 47825 h 70704"/>
                        <a:gd name="connsiteX15" fmla="*/ 44606 w 62903"/>
                        <a:gd name="connsiteY15" fmla="*/ 29175 h 70704"/>
                        <a:gd name="connsiteX16" fmla="*/ 44606 w 62903"/>
                        <a:gd name="connsiteY16" fmla="*/ 0 h 70704"/>
                        <a:gd name="connsiteX17" fmla="*/ 62903 w 62903"/>
                        <a:gd name="connsiteY17" fmla="*/ 0 h 70704"/>
                        <a:gd name="connsiteX18" fmla="*/ 62903 w 62903"/>
                        <a:gd name="connsiteY18" fmla="*/ 69152 h 70704"/>
                        <a:gd name="connsiteX19" fmla="*/ 45910 w 62903"/>
                        <a:gd name="connsiteY19" fmla="*/ 69152 h 7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03" h="70704">
                          <a:moveTo>
                            <a:pt x="45910" y="69142"/>
                          </a:moveTo>
                          <a:lnTo>
                            <a:pt x="45910" y="58788"/>
                          </a:lnTo>
                          <a:cubicBezTo>
                            <a:pt x="43396" y="62475"/>
                            <a:pt x="40081" y="65389"/>
                            <a:pt x="35985" y="67513"/>
                          </a:cubicBezTo>
                          <a:cubicBezTo>
                            <a:pt x="31890" y="69637"/>
                            <a:pt x="27546" y="70704"/>
                            <a:pt x="22993" y="70704"/>
                          </a:cubicBezTo>
                          <a:cubicBezTo>
                            <a:pt x="18345" y="70704"/>
                            <a:pt x="14183" y="69685"/>
                            <a:pt x="10487" y="67647"/>
                          </a:cubicBezTo>
                          <a:cubicBezTo>
                            <a:pt x="6791" y="65608"/>
                            <a:pt x="4134" y="62741"/>
                            <a:pt x="2476" y="59055"/>
                          </a:cubicBezTo>
                          <a:cubicBezTo>
                            <a:pt x="819" y="55369"/>
                            <a:pt x="0" y="50264"/>
                            <a:pt x="0" y="43758"/>
                          </a:cubicBezTo>
                          <a:lnTo>
                            <a:pt x="0" y="0"/>
                          </a:lnTo>
                          <a:lnTo>
                            <a:pt x="18298" y="0"/>
                          </a:lnTo>
                          <a:lnTo>
                            <a:pt x="18298" y="31775"/>
                          </a:lnTo>
                          <a:cubicBezTo>
                            <a:pt x="18298" y="41501"/>
                            <a:pt x="18631" y="47454"/>
                            <a:pt x="19307" y="49644"/>
                          </a:cubicBezTo>
                          <a:cubicBezTo>
                            <a:pt x="19983" y="51835"/>
                            <a:pt x="21203" y="53578"/>
                            <a:pt x="22984" y="54855"/>
                          </a:cubicBezTo>
                          <a:cubicBezTo>
                            <a:pt x="24765" y="56131"/>
                            <a:pt x="27022" y="56779"/>
                            <a:pt x="29756" y="56779"/>
                          </a:cubicBezTo>
                          <a:cubicBezTo>
                            <a:pt x="32880" y="56779"/>
                            <a:pt x="35681" y="55921"/>
                            <a:pt x="38157" y="54207"/>
                          </a:cubicBezTo>
                          <a:cubicBezTo>
                            <a:pt x="40634" y="52492"/>
                            <a:pt x="42329" y="50368"/>
                            <a:pt x="43234" y="47825"/>
                          </a:cubicBezTo>
                          <a:cubicBezTo>
                            <a:pt x="44139" y="45282"/>
                            <a:pt x="44606" y="39072"/>
                            <a:pt x="44606" y="29175"/>
                          </a:cubicBezTo>
                          <a:lnTo>
                            <a:pt x="44606" y="0"/>
                          </a:lnTo>
                          <a:lnTo>
                            <a:pt x="62903" y="0"/>
                          </a:lnTo>
                          <a:lnTo>
                            <a:pt x="62903" y="69152"/>
                          </a:lnTo>
                          <a:lnTo>
                            <a:pt x="45910" y="69152"/>
                          </a:lnTo>
                          <a:close/>
                        </a:path>
                      </a:pathLst>
                    </a:custGeom>
                    <a:solidFill>
                      <a:srgbClr val="000000"/>
                    </a:solid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51400043-028D-E919-39F4-6EEBAE8CBF23}"/>
                        </a:ext>
                      </a:extLst>
                    </p:cNvPr>
                    <p:cNvSpPr/>
                    <p:nvPr/>
                  </p:nvSpPr>
                  <p:spPr>
                    <a:xfrm>
                      <a:off x="6804679" y="3346342"/>
                      <a:ext cx="40766" cy="95126"/>
                    </a:xfrm>
                    <a:custGeom>
                      <a:avLst/>
                      <a:gdLst>
                        <a:gd name="connsiteX0" fmla="*/ 39272 w 40766"/>
                        <a:gd name="connsiteY0" fmla="*/ 24422 h 95126"/>
                        <a:gd name="connsiteX1" fmla="*/ 39272 w 40766"/>
                        <a:gd name="connsiteY1" fmla="*/ 39005 h 95126"/>
                        <a:gd name="connsiteX2" fmla="*/ 26765 w 40766"/>
                        <a:gd name="connsiteY2" fmla="*/ 39005 h 95126"/>
                        <a:gd name="connsiteX3" fmla="*/ 26765 w 40766"/>
                        <a:gd name="connsiteY3" fmla="*/ 66875 h 95126"/>
                        <a:gd name="connsiteX4" fmla="*/ 27127 w 40766"/>
                        <a:gd name="connsiteY4" fmla="*/ 76743 h 95126"/>
                        <a:gd name="connsiteX5" fmla="*/ 28756 w 40766"/>
                        <a:gd name="connsiteY5" fmla="*/ 79058 h 95126"/>
                        <a:gd name="connsiteX6" fmla="*/ 31852 w 40766"/>
                        <a:gd name="connsiteY6" fmla="*/ 79972 h 95126"/>
                        <a:gd name="connsiteX7" fmla="*/ 39205 w 40766"/>
                        <a:gd name="connsiteY7" fmla="*/ 78210 h 95126"/>
                        <a:gd name="connsiteX8" fmla="*/ 40767 w 40766"/>
                        <a:gd name="connsiteY8" fmla="*/ 92402 h 95126"/>
                        <a:gd name="connsiteX9" fmla="*/ 26318 w 40766"/>
                        <a:gd name="connsiteY9" fmla="*/ 95126 h 95126"/>
                        <a:gd name="connsiteX10" fmla="*/ 17393 w 40766"/>
                        <a:gd name="connsiteY10" fmla="*/ 93469 h 95126"/>
                        <a:gd name="connsiteX11" fmla="*/ 11563 w 40766"/>
                        <a:gd name="connsiteY11" fmla="*/ 89173 h 95126"/>
                        <a:gd name="connsiteX12" fmla="*/ 8992 w 40766"/>
                        <a:gd name="connsiteY12" fmla="*/ 82039 h 95126"/>
                        <a:gd name="connsiteX13" fmla="*/ 8401 w 40766"/>
                        <a:gd name="connsiteY13" fmla="*/ 69142 h 95126"/>
                        <a:gd name="connsiteX14" fmla="*/ 8401 w 40766"/>
                        <a:gd name="connsiteY14" fmla="*/ 38995 h 95126"/>
                        <a:gd name="connsiteX15" fmla="*/ 0 w 40766"/>
                        <a:gd name="connsiteY15" fmla="*/ 38995 h 95126"/>
                        <a:gd name="connsiteX16" fmla="*/ 0 w 40766"/>
                        <a:gd name="connsiteY16" fmla="*/ 24413 h 95126"/>
                        <a:gd name="connsiteX17" fmla="*/ 8401 w 40766"/>
                        <a:gd name="connsiteY17" fmla="*/ 24413 h 95126"/>
                        <a:gd name="connsiteX18" fmla="*/ 8401 w 40766"/>
                        <a:gd name="connsiteY18" fmla="*/ 10678 h 95126"/>
                        <a:gd name="connsiteX19" fmla="*/ 26765 w 40766"/>
                        <a:gd name="connsiteY19" fmla="*/ 0 h 95126"/>
                        <a:gd name="connsiteX20" fmla="*/ 26765 w 40766"/>
                        <a:gd name="connsiteY20" fmla="*/ 24413 h 95126"/>
                        <a:gd name="connsiteX21" fmla="*/ 39272 w 40766"/>
                        <a:gd name="connsiteY21" fmla="*/ 24413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66" h="95126">
                          <a:moveTo>
                            <a:pt x="39272" y="24422"/>
                          </a:moveTo>
                          <a:lnTo>
                            <a:pt x="39272" y="39005"/>
                          </a:lnTo>
                          <a:lnTo>
                            <a:pt x="26765" y="39005"/>
                          </a:lnTo>
                          <a:lnTo>
                            <a:pt x="26765" y="66875"/>
                          </a:lnTo>
                          <a:cubicBezTo>
                            <a:pt x="26765" y="72514"/>
                            <a:pt x="26889" y="75809"/>
                            <a:pt x="27127" y="76743"/>
                          </a:cubicBezTo>
                          <a:cubicBezTo>
                            <a:pt x="27365" y="77676"/>
                            <a:pt x="27908" y="78448"/>
                            <a:pt x="28756" y="79058"/>
                          </a:cubicBezTo>
                          <a:cubicBezTo>
                            <a:pt x="29604" y="79667"/>
                            <a:pt x="30632" y="79972"/>
                            <a:pt x="31852" y="79972"/>
                          </a:cubicBezTo>
                          <a:cubicBezTo>
                            <a:pt x="33547" y="79972"/>
                            <a:pt x="35995" y="79381"/>
                            <a:pt x="39205" y="78210"/>
                          </a:cubicBezTo>
                          <a:lnTo>
                            <a:pt x="40767" y="92402"/>
                          </a:lnTo>
                          <a:cubicBezTo>
                            <a:pt x="36519" y="94221"/>
                            <a:pt x="31699" y="95126"/>
                            <a:pt x="26318" y="95126"/>
                          </a:cubicBezTo>
                          <a:cubicBezTo>
                            <a:pt x="23022" y="95126"/>
                            <a:pt x="20041" y="94574"/>
                            <a:pt x="17393" y="93469"/>
                          </a:cubicBezTo>
                          <a:cubicBezTo>
                            <a:pt x="14745" y="92364"/>
                            <a:pt x="12802" y="90926"/>
                            <a:pt x="11563" y="89173"/>
                          </a:cubicBezTo>
                          <a:cubicBezTo>
                            <a:pt x="10325" y="87420"/>
                            <a:pt x="9468" y="85039"/>
                            <a:pt x="8992" y="82039"/>
                          </a:cubicBezTo>
                          <a:cubicBezTo>
                            <a:pt x="8601" y="79915"/>
                            <a:pt x="8401" y="75619"/>
                            <a:pt x="8401" y="69142"/>
                          </a:cubicBezTo>
                          <a:lnTo>
                            <a:pt x="8401" y="38995"/>
                          </a:lnTo>
                          <a:lnTo>
                            <a:pt x="0" y="38995"/>
                          </a:lnTo>
                          <a:lnTo>
                            <a:pt x="0" y="24413"/>
                          </a:lnTo>
                          <a:lnTo>
                            <a:pt x="8401" y="24413"/>
                          </a:lnTo>
                          <a:lnTo>
                            <a:pt x="8401" y="10678"/>
                          </a:lnTo>
                          <a:lnTo>
                            <a:pt x="26765" y="0"/>
                          </a:lnTo>
                          <a:lnTo>
                            <a:pt x="26765" y="24413"/>
                          </a:lnTo>
                          <a:lnTo>
                            <a:pt x="39272" y="24413"/>
                          </a:lnTo>
                          <a:close/>
                        </a:path>
                      </a:pathLst>
                    </a:custGeom>
                    <a:solidFill>
                      <a:srgbClr val="000000"/>
                    </a:solid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4A36A00-3570-C65B-C037-91A45B749611}"/>
                        </a:ext>
                      </a:extLst>
                    </p:cNvPr>
                    <p:cNvSpPr/>
                    <p:nvPr/>
                  </p:nvSpPr>
                  <p:spPr>
                    <a:xfrm>
                      <a:off x="6478790" y="3504476"/>
                      <a:ext cx="80029" cy="95469"/>
                    </a:xfrm>
                    <a:custGeom>
                      <a:avLst/>
                      <a:gdLst>
                        <a:gd name="connsiteX0" fmla="*/ 10 w 80029"/>
                        <a:gd name="connsiteY0" fmla="*/ 0 h 95469"/>
                        <a:gd name="connsiteX1" fmla="*/ 35233 w 80029"/>
                        <a:gd name="connsiteY1" fmla="*/ 0 h 95469"/>
                        <a:gd name="connsiteX2" fmla="*/ 53397 w 80029"/>
                        <a:gd name="connsiteY2" fmla="*/ 1819 h 95469"/>
                        <a:gd name="connsiteX3" fmla="*/ 67789 w 80029"/>
                        <a:gd name="connsiteY3" fmla="*/ 10611 h 95469"/>
                        <a:gd name="connsiteX4" fmla="*/ 76905 w 80029"/>
                        <a:gd name="connsiteY4" fmla="*/ 26079 h 95469"/>
                        <a:gd name="connsiteX5" fmla="*/ 80029 w 80029"/>
                        <a:gd name="connsiteY5" fmla="*/ 48644 h 95469"/>
                        <a:gd name="connsiteX6" fmla="*/ 77095 w 80029"/>
                        <a:gd name="connsiteY6" fmla="*/ 68961 h 95469"/>
                        <a:gd name="connsiteX7" fmla="*/ 66875 w 80029"/>
                        <a:gd name="connsiteY7" fmla="*/ 85830 h 95469"/>
                        <a:gd name="connsiteX8" fmla="*/ 53330 w 80029"/>
                        <a:gd name="connsiteY8" fmla="*/ 93450 h 95469"/>
                        <a:gd name="connsiteX9" fmla="*/ 36271 w 80029"/>
                        <a:gd name="connsiteY9" fmla="*/ 95469 h 95469"/>
                        <a:gd name="connsiteX10" fmla="*/ 0 w 80029"/>
                        <a:gd name="connsiteY10" fmla="*/ 95469 h 95469"/>
                        <a:gd name="connsiteX11" fmla="*/ 0 w 80029"/>
                        <a:gd name="connsiteY11" fmla="*/ 0 h 95469"/>
                        <a:gd name="connsiteX12" fmla="*/ 19288 w 80029"/>
                        <a:gd name="connsiteY12" fmla="*/ 16145 h 95469"/>
                        <a:gd name="connsiteX13" fmla="*/ 19288 w 80029"/>
                        <a:gd name="connsiteY13" fmla="*/ 79372 h 95469"/>
                        <a:gd name="connsiteX14" fmla="*/ 33680 w 80029"/>
                        <a:gd name="connsiteY14" fmla="*/ 79372 h 95469"/>
                        <a:gd name="connsiteX15" fmla="*/ 45339 w 80029"/>
                        <a:gd name="connsiteY15" fmla="*/ 78457 h 95469"/>
                        <a:gd name="connsiteX16" fmla="*/ 53121 w 80029"/>
                        <a:gd name="connsiteY16" fmla="*/ 74485 h 95469"/>
                        <a:gd name="connsiteX17" fmla="*/ 58169 w 80029"/>
                        <a:gd name="connsiteY17" fmla="*/ 65275 h 95469"/>
                        <a:gd name="connsiteX18" fmla="*/ 60122 w 80029"/>
                        <a:gd name="connsiteY18" fmla="*/ 47796 h 95469"/>
                        <a:gd name="connsiteX19" fmla="*/ 58169 w 80029"/>
                        <a:gd name="connsiteY19" fmla="*/ 30804 h 95469"/>
                        <a:gd name="connsiteX20" fmla="*/ 52702 w 80029"/>
                        <a:gd name="connsiteY20" fmla="*/ 21555 h 95469"/>
                        <a:gd name="connsiteX21" fmla="*/ 43777 w 80029"/>
                        <a:gd name="connsiteY21" fmla="*/ 17059 h 95469"/>
                        <a:gd name="connsiteX22" fmla="*/ 27956 w 80029"/>
                        <a:gd name="connsiteY22" fmla="*/ 16145 h 95469"/>
                        <a:gd name="connsiteX23" fmla="*/ 19288 w 80029"/>
                        <a:gd name="connsiteY23" fmla="*/ 16145 h 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29" h="95469">
                          <a:moveTo>
                            <a:pt x="10" y="0"/>
                          </a:moveTo>
                          <a:lnTo>
                            <a:pt x="35233" y="0"/>
                          </a:lnTo>
                          <a:cubicBezTo>
                            <a:pt x="43177" y="0"/>
                            <a:pt x="49235" y="610"/>
                            <a:pt x="53397" y="1819"/>
                          </a:cubicBezTo>
                          <a:cubicBezTo>
                            <a:pt x="58998" y="3467"/>
                            <a:pt x="63789" y="6401"/>
                            <a:pt x="67789" y="10611"/>
                          </a:cubicBezTo>
                          <a:cubicBezTo>
                            <a:pt x="71790" y="14821"/>
                            <a:pt x="74819" y="19974"/>
                            <a:pt x="76905" y="26079"/>
                          </a:cubicBezTo>
                          <a:cubicBezTo>
                            <a:pt x="78991" y="32185"/>
                            <a:pt x="80029" y="39700"/>
                            <a:pt x="80029" y="48644"/>
                          </a:cubicBezTo>
                          <a:cubicBezTo>
                            <a:pt x="80029" y="56502"/>
                            <a:pt x="79048" y="63274"/>
                            <a:pt x="77095" y="68961"/>
                          </a:cubicBezTo>
                          <a:cubicBezTo>
                            <a:pt x="74714" y="75905"/>
                            <a:pt x="71304" y="81524"/>
                            <a:pt x="66875" y="85830"/>
                          </a:cubicBezTo>
                          <a:cubicBezTo>
                            <a:pt x="63532" y="89087"/>
                            <a:pt x="59017" y="91621"/>
                            <a:pt x="53330" y="93450"/>
                          </a:cubicBezTo>
                          <a:cubicBezTo>
                            <a:pt x="49073" y="94793"/>
                            <a:pt x="43396" y="95469"/>
                            <a:pt x="36271" y="95469"/>
                          </a:cubicBezTo>
                          <a:lnTo>
                            <a:pt x="0" y="95469"/>
                          </a:lnTo>
                          <a:lnTo>
                            <a:pt x="0" y="0"/>
                          </a:lnTo>
                          <a:close/>
                          <a:moveTo>
                            <a:pt x="19288" y="16145"/>
                          </a:moveTo>
                          <a:lnTo>
                            <a:pt x="19288" y="79372"/>
                          </a:lnTo>
                          <a:lnTo>
                            <a:pt x="33680" y="79372"/>
                          </a:lnTo>
                          <a:cubicBezTo>
                            <a:pt x="39062" y="79372"/>
                            <a:pt x="42948" y="79067"/>
                            <a:pt x="45339" y="78457"/>
                          </a:cubicBezTo>
                          <a:cubicBezTo>
                            <a:pt x="48463" y="77676"/>
                            <a:pt x="51064" y="76352"/>
                            <a:pt x="53121" y="74485"/>
                          </a:cubicBezTo>
                          <a:cubicBezTo>
                            <a:pt x="55178" y="72619"/>
                            <a:pt x="56864" y="69542"/>
                            <a:pt x="58169" y="65275"/>
                          </a:cubicBezTo>
                          <a:cubicBezTo>
                            <a:pt x="59474" y="61008"/>
                            <a:pt x="60122" y="55169"/>
                            <a:pt x="60122" y="47796"/>
                          </a:cubicBezTo>
                          <a:cubicBezTo>
                            <a:pt x="60122" y="40424"/>
                            <a:pt x="59474" y="34747"/>
                            <a:pt x="58169" y="30804"/>
                          </a:cubicBezTo>
                          <a:cubicBezTo>
                            <a:pt x="56864" y="26860"/>
                            <a:pt x="55045" y="23774"/>
                            <a:pt x="52702" y="21555"/>
                          </a:cubicBezTo>
                          <a:cubicBezTo>
                            <a:pt x="50359" y="19336"/>
                            <a:pt x="47387" y="17840"/>
                            <a:pt x="43777" y="17059"/>
                          </a:cubicBezTo>
                          <a:cubicBezTo>
                            <a:pt x="41081" y="16450"/>
                            <a:pt x="35814" y="16145"/>
                            <a:pt x="27956" y="16145"/>
                          </a:cubicBezTo>
                          <a:lnTo>
                            <a:pt x="19288" y="16145"/>
                          </a:lnTo>
                          <a:close/>
                        </a:path>
                      </a:pathLst>
                    </a:custGeom>
                    <a:solidFill>
                      <a:srgbClr val="000000"/>
                    </a:solid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D8E3330-549F-894F-EB5A-82992216316F}"/>
                        </a:ext>
                      </a:extLst>
                    </p:cNvPr>
                    <p:cNvSpPr/>
                    <p:nvPr/>
                  </p:nvSpPr>
                  <p:spPr>
                    <a:xfrm>
                      <a:off x="6569687" y="3529213"/>
                      <a:ext cx="64614" cy="72275"/>
                    </a:xfrm>
                    <a:custGeom>
                      <a:avLst/>
                      <a:gdLst>
                        <a:gd name="connsiteX0" fmla="*/ 45396 w 64614"/>
                        <a:gd name="connsiteY0" fmla="*/ 48711 h 72275"/>
                        <a:gd name="connsiteX1" fmla="*/ 63627 w 64614"/>
                        <a:gd name="connsiteY1" fmla="*/ 51768 h 72275"/>
                        <a:gd name="connsiteX2" fmla="*/ 52521 w 64614"/>
                        <a:gd name="connsiteY2" fmla="*/ 67037 h 72275"/>
                        <a:gd name="connsiteX3" fmla="*/ 33538 w 64614"/>
                        <a:gd name="connsiteY3" fmla="*/ 72276 h 72275"/>
                        <a:gd name="connsiteX4" fmla="*/ 6839 w 64614"/>
                        <a:gd name="connsiteY4" fmla="*/ 60493 h 72275"/>
                        <a:gd name="connsiteX5" fmla="*/ 0 w 64614"/>
                        <a:gd name="connsiteY5" fmla="*/ 36662 h 72275"/>
                        <a:gd name="connsiteX6" fmla="*/ 8982 w 64614"/>
                        <a:gd name="connsiteY6" fmla="*/ 9734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7 w 64614"/>
                        <a:gd name="connsiteY13" fmla="*/ 56264 h 72275"/>
                        <a:gd name="connsiteX14" fmla="*/ 45396 w 64614"/>
                        <a:gd name="connsiteY14" fmla="*/ 48711 h 72275"/>
                        <a:gd name="connsiteX15" fmla="*/ 46434 w 64614"/>
                        <a:gd name="connsiteY15" fmla="*/ 30213 h 72275"/>
                        <a:gd name="connsiteX16" fmla="*/ 42329 w 64614"/>
                        <a:gd name="connsiteY16" fmla="*/ 18136 h 72275"/>
                        <a:gd name="connsiteX17" fmla="*/ 32823 w 64614"/>
                        <a:gd name="connsiteY17" fmla="*/ 14002 h 72275"/>
                        <a:gd name="connsiteX18" fmla="*/ 22927 w 64614"/>
                        <a:gd name="connsiteY18" fmla="*/ 18364 h 72275"/>
                        <a:gd name="connsiteX19" fmla="*/ 19088 w 64614"/>
                        <a:gd name="connsiteY19" fmla="*/ 30213 h 72275"/>
                        <a:gd name="connsiteX20" fmla="*/ 46434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96" y="48711"/>
                          </a:moveTo>
                          <a:lnTo>
                            <a:pt x="63627" y="51768"/>
                          </a:lnTo>
                          <a:cubicBezTo>
                            <a:pt x="61284" y="58455"/>
                            <a:pt x="57579" y="63541"/>
                            <a:pt x="52521" y="67037"/>
                          </a:cubicBezTo>
                          <a:cubicBezTo>
                            <a:pt x="47463" y="70533"/>
                            <a:pt x="41138" y="72276"/>
                            <a:pt x="33538" y="72276"/>
                          </a:cubicBezTo>
                          <a:cubicBezTo>
                            <a:pt x="21517" y="72276"/>
                            <a:pt x="12611" y="68342"/>
                            <a:pt x="6839" y="60493"/>
                          </a:cubicBezTo>
                          <a:cubicBezTo>
                            <a:pt x="2276" y="54197"/>
                            <a:pt x="0" y="46253"/>
                            <a:pt x="0" y="36662"/>
                          </a:cubicBezTo>
                          <a:cubicBezTo>
                            <a:pt x="0" y="25203"/>
                            <a:pt x="2991" y="16221"/>
                            <a:pt x="8982" y="9734"/>
                          </a:cubicBezTo>
                          <a:cubicBezTo>
                            <a:pt x="14973" y="3248"/>
                            <a:pt x="22546" y="0"/>
                            <a:pt x="31709" y="0"/>
                          </a:cubicBezTo>
                          <a:cubicBezTo>
                            <a:pt x="41996" y="0"/>
                            <a:pt x="50111" y="3391"/>
                            <a:pt x="56064" y="10192"/>
                          </a:cubicBezTo>
                          <a:cubicBezTo>
                            <a:pt x="62017" y="16993"/>
                            <a:pt x="64856" y="27394"/>
                            <a:pt x="64599" y="41415"/>
                          </a:cubicBezTo>
                          <a:lnTo>
                            <a:pt x="18755" y="41415"/>
                          </a:lnTo>
                          <a:cubicBezTo>
                            <a:pt x="18888" y="46844"/>
                            <a:pt x="20355" y="51063"/>
                            <a:pt x="23184" y="54083"/>
                          </a:cubicBezTo>
                          <a:cubicBezTo>
                            <a:pt x="26013" y="57102"/>
                            <a:pt x="29528" y="58607"/>
                            <a:pt x="33728" y="58607"/>
                          </a:cubicBezTo>
                          <a:cubicBezTo>
                            <a:pt x="36595" y="58607"/>
                            <a:pt x="39005" y="57826"/>
                            <a:pt x="40957" y="56264"/>
                          </a:cubicBezTo>
                          <a:cubicBezTo>
                            <a:pt x="42910" y="54702"/>
                            <a:pt x="44396" y="52178"/>
                            <a:pt x="45396" y="48711"/>
                          </a:cubicBezTo>
                          <a:close/>
                          <a:moveTo>
                            <a:pt x="46434" y="30213"/>
                          </a:moveTo>
                          <a:cubicBezTo>
                            <a:pt x="46301" y="24917"/>
                            <a:pt x="44939" y="20888"/>
                            <a:pt x="42329" y="18136"/>
                          </a:cubicBezTo>
                          <a:cubicBezTo>
                            <a:pt x="39719" y="15383"/>
                            <a:pt x="36557" y="14002"/>
                            <a:pt x="32823" y="14002"/>
                          </a:cubicBezTo>
                          <a:cubicBezTo>
                            <a:pt x="28832" y="14002"/>
                            <a:pt x="25527" y="15459"/>
                            <a:pt x="22927" y="18364"/>
                          </a:cubicBezTo>
                          <a:cubicBezTo>
                            <a:pt x="20326" y="21269"/>
                            <a:pt x="19040" y="25222"/>
                            <a:pt x="19088" y="30213"/>
                          </a:cubicBezTo>
                          <a:lnTo>
                            <a:pt x="46434" y="30213"/>
                          </a:lnTo>
                          <a:close/>
                        </a:path>
                      </a:pathLst>
                    </a:custGeom>
                    <a:solidFill>
                      <a:srgbClr val="000000"/>
                    </a:solid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667B33AF-C458-5479-FEC6-AE59EFFE3AE3}"/>
                        </a:ext>
                      </a:extLst>
                    </p:cNvPr>
                    <p:cNvSpPr/>
                    <p:nvPr/>
                  </p:nvSpPr>
                  <p:spPr>
                    <a:xfrm>
                      <a:off x="6640344" y="3530775"/>
                      <a:ext cx="71818" cy="69151"/>
                    </a:xfrm>
                    <a:custGeom>
                      <a:avLst/>
                      <a:gdLst>
                        <a:gd name="connsiteX0" fmla="*/ 27870 w 71818"/>
                        <a:gd name="connsiteY0" fmla="*/ 69151 h 69151"/>
                        <a:gd name="connsiteX1" fmla="*/ 0 w 71818"/>
                        <a:gd name="connsiteY1" fmla="*/ 0 h 69151"/>
                        <a:gd name="connsiteX2" fmla="*/ 19212 w 71818"/>
                        <a:gd name="connsiteY2" fmla="*/ 0 h 69151"/>
                        <a:gd name="connsiteX3" fmla="*/ 32233 w 71818"/>
                        <a:gd name="connsiteY3" fmla="*/ 35290 h 69151"/>
                        <a:gd name="connsiteX4" fmla="*/ 36005 w 71818"/>
                        <a:gd name="connsiteY4" fmla="*/ 47072 h 69151"/>
                        <a:gd name="connsiteX5" fmla="*/ 37890 w 71818"/>
                        <a:gd name="connsiteY5" fmla="*/ 41148 h 69151"/>
                        <a:gd name="connsiteX6" fmla="*/ 39843 w 71818"/>
                        <a:gd name="connsiteY6" fmla="*/ 35290 h 69151"/>
                        <a:gd name="connsiteX7" fmla="*/ 52997 w 71818"/>
                        <a:gd name="connsiteY7" fmla="*/ 0 h 69151"/>
                        <a:gd name="connsiteX8" fmla="*/ 71819 w 71818"/>
                        <a:gd name="connsiteY8" fmla="*/ 0 h 69151"/>
                        <a:gd name="connsiteX9" fmla="*/ 44339 w 71818"/>
                        <a:gd name="connsiteY9" fmla="*/ 69151 h 69151"/>
                        <a:gd name="connsiteX10" fmla="*/ 27870 w 71818"/>
                        <a:gd name="connsiteY10" fmla="*/ 69151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8" h="69151">
                          <a:moveTo>
                            <a:pt x="27870" y="69151"/>
                          </a:moveTo>
                          <a:lnTo>
                            <a:pt x="0" y="0"/>
                          </a:lnTo>
                          <a:lnTo>
                            <a:pt x="19212" y="0"/>
                          </a:lnTo>
                          <a:lnTo>
                            <a:pt x="32233" y="35290"/>
                          </a:lnTo>
                          <a:lnTo>
                            <a:pt x="36005" y="47072"/>
                          </a:lnTo>
                          <a:cubicBezTo>
                            <a:pt x="37005" y="44082"/>
                            <a:pt x="37633" y="42100"/>
                            <a:pt x="37890" y="41148"/>
                          </a:cubicBezTo>
                          <a:cubicBezTo>
                            <a:pt x="38500" y="39195"/>
                            <a:pt x="39148" y="37243"/>
                            <a:pt x="39843" y="35290"/>
                          </a:cubicBezTo>
                          <a:lnTo>
                            <a:pt x="52997" y="0"/>
                          </a:lnTo>
                          <a:lnTo>
                            <a:pt x="71819" y="0"/>
                          </a:lnTo>
                          <a:lnTo>
                            <a:pt x="44339" y="69151"/>
                          </a:lnTo>
                          <a:lnTo>
                            <a:pt x="27870" y="69151"/>
                          </a:lnTo>
                          <a:close/>
                        </a:path>
                      </a:pathLst>
                    </a:custGeom>
                    <a:solidFill>
                      <a:srgbClr val="000000"/>
                    </a:solid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96499BB-9180-83B1-09D4-F7FE4083E931}"/>
                        </a:ext>
                      </a:extLst>
                    </p:cNvPr>
                    <p:cNvSpPr/>
                    <p:nvPr/>
                  </p:nvSpPr>
                  <p:spPr>
                    <a:xfrm>
                      <a:off x="6723364" y="3504476"/>
                      <a:ext cx="18297" cy="95449"/>
                    </a:xfrm>
                    <a:custGeom>
                      <a:avLst/>
                      <a:gdLst>
                        <a:gd name="connsiteX0" fmla="*/ 0 w 18297"/>
                        <a:gd name="connsiteY0" fmla="*/ 16926 h 95449"/>
                        <a:gd name="connsiteX1" fmla="*/ 0 w 18297"/>
                        <a:gd name="connsiteY1" fmla="*/ 0 h 95449"/>
                        <a:gd name="connsiteX2" fmla="*/ 18298 w 18297"/>
                        <a:gd name="connsiteY2" fmla="*/ 0 h 95449"/>
                        <a:gd name="connsiteX3" fmla="*/ 18298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8 w 18297"/>
                        <a:gd name="connsiteY7" fmla="*/ 26299 h 95449"/>
                        <a:gd name="connsiteX8" fmla="*/ 18298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F324CE5-A9DF-8D55-F592-80DE7D53169F}"/>
                        </a:ext>
                      </a:extLst>
                    </p:cNvPr>
                    <p:cNvSpPr/>
                    <p:nvPr/>
                  </p:nvSpPr>
                  <p:spPr>
                    <a:xfrm>
                      <a:off x="6756387" y="3529232"/>
                      <a:ext cx="65246" cy="72266"/>
                    </a:xfrm>
                    <a:custGeom>
                      <a:avLst/>
                      <a:gdLst>
                        <a:gd name="connsiteX0" fmla="*/ 64322 w 65246"/>
                        <a:gd name="connsiteY0" fmla="*/ 21993 h 72266"/>
                        <a:gd name="connsiteX1" fmla="*/ 46282 w 65246"/>
                        <a:gd name="connsiteY1" fmla="*/ 25251 h 72266"/>
                        <a:gd name="connsiteX2" fmla="*/ 42148 w 65246"/>
                        <a:gd name="connsiteY2" fmla="*/ 17116 h 72266"/>
                        <a:gd name="connsiteX3" fmla="*/ 33785 w 65246"/>
                        <a:gd name="connsiteY3" fmla="*/ 14383 h 72266"/>
                        <a:gd name="connsiteX4" fmla="*/ 22879 w 65246"/>
                        <a:gd name="connsiteY4" fmla="*/ 19107 h 72266"/>
                        <a:gd name="connsiteX5" fmla="*/ 18812 w 65246"/>
                        <a:gd name="connsiteY5" fmla="*/ 34900 h 72266"/>
                        <a:gd name="connsiteX6" fmla="*/ 22946 w 65246"/>
                        <a:gd name="connsiteY6" fmla="*/ 52283 h 72266"/>
                        <a:gd name="connsiteX7" fmla="*/ 34052 w 65246"/>
                        <a:gd name="connsiteY7" fmla="*/ 57359 h 72266"/>
                        <a:gd name="connsiteX8" fmla="*/ 42586 w 65246"/>
                        <a:gd name="connsiteY8" fmla="*/ 54397 h 72266"/>
                        <a:gd name="connsiteX9" fmla="*/ 47273 w 65246"/>
                        <a:gd name="connsiteY9" fmla="*/ 44205 h 72266"/>
                        <a:gd name="connsiteX10" fmla="*/ 65246 w 65246"/>
                        <a:gd name="connsiteY10" fmla="*/ 47263 h 72266"/>
                        <a:gd name="connsiteX11" fmla="*/ 54502 w 65246"/>
                        <a:gd name="connsiteY11" fmla="*/ 65951 h 72266"/>
                        <a:gd name="connsiteX12" fmla="*/ 33214 w 65246"/>
                        <a:gd name="connsiteY12" fmla="*/ 72266 h 72266"/>
                        <a:gd name="connsiteX13" fmla="*/ 9020 w 65246"/>
                        <a:gd name="connsiteY13" fmla="*/ 62694 h 72266"/>
                        <a:gd name="connsiteX14" fmla="*/ 0 w 65246"/>
                        <a:gd name="connsiteY14" fmla="*/ 36195 h 72266"/>
                        <a:gd name="connsiteX15" fmla="*/ 9049 w 65246"/>
                        <a:gd name="connsiteY15" fmla="*/ 9534 h 72266"/>
                        <a:gd name="connsiteX16" fmla="*/ 33528 w 65246"/>
                        <a:gd name="connsiteY16" fmla="*/ 0 h 72266"/>
                        <a:gd name="connsiteX17" fmla="*/ 53616 w 65246"/>
                        <a:gd name="connsiteY17" fmla="*/ 5439 h 72266"/>
                        <a:gd name="connsiteX18" fmla="*/ 64322 w 65246"/>
                        <a:gd name="connsiteY18" fmla="*/ 21993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46" h="72266">
                          <a:moveTo>
                            <a:pt x="64322" y="21993"/>
                          </a:moveTo>
                          <a:lnTo>
                            <a:pt x="46282" y="25251"/>
                          </a:lnTo>
                          <a:cubicBezTo>
                            <a:pt x="45672" y="21650"/>
                            <a:pt x="44301" y="18936"/>
                            <a:pt x="42148" y="17116"/>
                          </a:cubicBezTo>
                          <a:cubicBezTo>
                            <a:pt x="39995" y="15297"/>
                            <a:pt x="37205" y="14383"/>
                            <a:pt x="33785" y="14383"/>
                          </a:cubicBezTo>
                          <a:cubicBezTo>
                            <a:pt x="29223" y="14383"/>
                            <a:pt x="25594" y="15954"/>
                            <a:pt x="22879" y="19107"/>
                          </a:cubicBezTo>
                          <a:cubicBezTo>
                            <a:pt x="20164" y="22260"/>
                            <a:pt x="18812" y="27518"/>
                            <a:pt x="18812" y="34900"/>
                          </a:cubicBezTo>
                          <a:cubicBezTo>
                            <a:pt x="18812" y="43101"/>
                            <a:pt x="20193" y="48901"/>
                            <a:pt x="22946" y="52283"/>
                          </a:cubicBezTo>
                          <a:cubicBezTo>
                            <a:pt x="25698" y="55664"/>
                            <a:pt x="29404" y="57359"/>
                            <a:pt x="34052" y="57359"/>
                          </a:cubicBezTo>
                          <a:cubicBezTo>
                            <a:pt x="37528" y="57359"/>
                            <a:pt x="40367" y="56369"/>
                            <a:pt x="42586" y="54397"/>
                          </a:cubicBezTo>
                          <a:cubicBezTo>
                            <a:pt x="44806" y="52426"/>
                            <a:pt x="46358" y="49025"/>
                            <a:pt x="47273" y="44205"/>
                          </a:cubicBezTo>
                          <a:lnTo>
                            <a:pt x="65246" y="47263"/>
                          </a:lnTo>
                          <a:cubicBezTo>
                            <a:pt x="63379" y="55512"/>
                            <a:pt x="59798" y="61741"/>
                            <a:pt x="54502" y="65951"/>
                          </a:cubicBezTo>
                          <a:cubicBezTo>
                            <a:pt x="49206" y="70161"/>
                            <a:pt x="42110" y="72266"/>
                            <a:pt x="33214" y="72266"/>
                          </a:cubicBezTo>
                          <a:cubicBezTo>
                            <a:pt x="23098" y="72266"/>
                            <a:pt x="15040" y="69075"/>
                            <a:pt x="9020" y="62694"/>
                          </a:cubicBezTo>
                          <a:cubicBezTo>
                            <a:pt x="3000" y="56312"/>
                            <a:pt x="0" y="47482"/>
                            <a:pt x="0" y="36195"/>
                          </a:cubicBezTo>
                          <a:cubicBezTo>
                            <a:pt x="0" y="24775"/>
                            <a:pt x="3019" y="15888"/>
                            <a:pt x="9049" y="9534"/>
                          </a:cubicBezTo>
                          <a:cubicBezTo>
                            <a:pt x="15078" y="3181"/>
                            <a:pt x="23241" y="0"/>
                            <a:pt x="33528" y="0"/>
                          </a:cubicBezTo>
                          <a:cubicBezTo>
                            <a:pt x="41948" y="0"/>
                            <a:pt x="48644" y="1810"/>
                            <a:pt x="53616" y="5439"/>
                          </a:cubicBezTo>
                          <a:cubicBezTo>
                            <a:pt x="58588" y="9068"/>
                            <a:pt x="62151" y="14573"/>
                            <a:pt x="64322" y="21993"/>
                          </a:cubicBezTo>
                          <a:close/>
                        </a:path>
                      </a:pathLst>
                    </a:custGeom>
                    <a:solidFill>
                      <a:srgbClr val="000000"/>
                    </a:solid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E3004B4C-BB02-4CB4-6F3D-A22443A102F7}"/>
                        </a:ext>
                      </a:extLst>
                    </p:cNvPr>
                    <p:cNvSpPr/>
                    <p:nvPr/>
                  </p:nvSpPr>
                  <p:spPr>
                    <a:xfrm>
                      <a:off x="6829224" y="3529213"/>
                      <a:ext cx="64614" cy="72275"/>
                    </a:xfrm>
                    <a:custGeom>
                      <a:avLst/>
                      <a:gdLst>
                        <a:gd name="connsiteX0" fmla="*/ 45396 w 64614"/>
                        <a:gd name="connsiteY0" fmla="*/ 48711 h 72275"/>
                        <a:gd name="connsiteX1" fmla="*/ 63627 w 64614"/>
                        <a:gd name="connsiteY1" fmla="*/ 51768 h 72275"/>
                        <a:gd name="connsiteX2" fmla="*/ 52521 w 64614"/>
                        <a:gd name="connsiteY2" fmla="*/ 67037 h 72275"/>
                        <a:gd name="connsiteX3" fmla="*/ 33538 w 64614"/>
                        <a:gd name="connsiteY3" fmla="*/ 72276 h 72275"/>
                        <a:gd name="connsiteX4" fmla="*/ 6839 w 64614"/>
                        <a:gd name="connsiteY4" fmla="*/ 60493 h 72275"/>
                        <a:gd name="connsiteX5" fmla="*/ 0 w 64614"/>
                        <a:gd name="connsiteY5" fmla="*/ 36662 h 72275"/>
                        <a:gd name="connsiteX6" fmla="*/ 8982 w 64614"/>
                        <a:gd name="connsiteY6" fmla="*/ 9734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7 w 64614"/>
                        <a:gd name="connsiteY13" fmla="*/ 56264 h 72275"/>
                        <a:gd name="connsiteX14" fmla="*/ 45396 w 64614"/>
                        <a:gd name="connsiteY14" fmla="*/ 48711 h 72275"/>
                        <a:gd name="connsiteX15" fmla="*/ 46434 w 64614"/>
                        <a:gd name="connsiteY15" fmla="*/ 30213 h 72275"/>
                        <a:gd name="connsiteX16" fmla="*/ 42329 w 64614"/>
                        <a:gd name="connsiteY16" fmla="*/ 18136 h 72275"/>
                        <a:gd name="connsiteX17" fmla="*/ 32823 w 64614"/>
                        <a:gd name="connsiteY17" fmla="*/ 14002 h 72275"/>
                        <a:gd name="connsiteX18" fmla="*/ 22927 w 64614"/>
                        <a:gd name="connsiteY18" fmla="*/ 18364 h 72275"/>
                        <a:gd name="connsiteX19" fmla="*/ 19088 w 64614"/>
                        <a:gd name="connsiteY19" fmla="*/ 30213 h 72275"/>
                        <a:gd name="connsiteX20" fmla="*/ 46434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96" y="48711"/>
                          </a:moveTo>
                          <a:lnTo>
                            <a:pt x="63627" y="51768"/>
                          </a:lnTo>
                          <a:cubicBezTo>
                            <a:pt x="61284" y="58455"/>
                            <a:pt x="57579" y="63541"/>
                            <a:pt x="52521" y="67037"/>
                          </a:cubicBezTo>
                          <a:cubicBezTo>
                            <a:pt x="47463" y="70533"/>
                            <a:pt x="41138" y="72276"/>
                            <a:pt x="33538" y="72276"/>
                          </a:cubicBezTo>
                          <a:cubicBezTo>
                            <a:pt x="21517" y="72276"/>
                            <a:pt x="12611" y="68342"/>
                            <a:pt x="6839" y="60493"/>
                          </a:cubicBezTo>
                          <a:cubicBezTo>
                            <a:pt x="2276" y="54197"/>
                            <a:pt x="0" y="46253"/>
                            <a:pt x="0" y="36662"/>
                          </a:cubicBezTo>
                          <a:cubicBezTo>
                            <a:pt x="0" y="25203"/>
                            <a:pt x="2991" y="16221"/>
                            <a:pt x="8982" y="9734"/>
                          </a:cubicBezTo>
                          <a:cubicBezTo>
                            <a:pt x="14973" y="3248"/>
                            <a:pt x="22546" y="0"/>
                            <a:pt x="31709" y="0"/>
                          </a:cubicBezTo>
                          <a:cubicBezTo>
                            <a:pt x="41996" y="0"/>
                            <a:pt x="50111" y="3391"/>
                            <a:pt x="56064" y="10192"/>
                          </a:cubicBezTo>
                          <a:cubicBezTo>
                            <a:pt x="62017" y="16993"/>
                            <a:pt x="64856" y="27394"/>
                            <a:pt x="64599" y="41415"/>
                          </a:cubicBezTo>
                          <a:lnTo>
                            <a:pt x="18755" y="41415"/>
                          </a:lnTo>
                          <a:cubicBezTo>
                            <a:pt x="18888" y="46844"/>
                            <a:pt x="20355" y="51063"/>
                            <a:pt x="23184" y="54083"/>
                          </a:cubicBezTo>
                          <a:cubicBezTo>
                            <a:pt x="26013" y="57102"/>
                            <a:pt x="29527" y="58607"/>
                            <a:pt x="33728" y="58607"/>
                          </a:cubicBezTo>
                          <a:cubicBezTo>
                            <a:pt x="36595" y="58607"/>
                            <a:pt x="39005" y="57826"/>
                            <a:pt x="40957" y="56264"/>
                          </a:cubicBezTo>
                          <a:cubicBezTo>
                            <a:pt x="42910" y="54702"/>
                            <a:pt x="44396" y="52178"/>
                            <a:pt x="45396" y="48711"/>
                          </a:cubicBezTo>
                          <a:close/>
                          <a:moveTo>
                            <a:pt x="46434" y="30213"/>
                          </a:moveTo>
                          <a:cubicBezTo>
                            <a:pt x="46301" y="24917"/>
                            <a:pt x="44939" y="20888"/>
                            <a:pt x="42329" y="18136"/>
                          </a:cubicBezTo>
                          <a:cubicBezTo>
                            <a:pt x="39719" y="15383"/>
                            <a:pt x="36557" y="14002"/>
                            <a:pt x="32823" y="14002"/>
                          </a:cubicBezTo>
                          <a:cubicBezTo>
                            <a:pt x="28832" y="14002"/>
                            <a:pt x="25527" y="15459"/>
                            <a:pt x="22927" y="18364"/>
                          </a:cubicBezTo>
                          <a:cubicBezTo>
                            <a:pt x="20326" y="21269"/>
                            <a:pt x="19040" y="25222"/>
                            <a:pt x="19088" y="30213"/>
                          </a:cubicBezTo>
                          <a:lnTo>
                            <a:pt x="46434" y="30213"/>
                          </a:lnTo>
                          <a:close/>
                        </a:path>
                      </a:pathLst>
                    </a:custGeom>
                    <a:solidFill>
                      <a:srgbClr val="000000"/>
                    </a:solidFill>
                    <a:ln w="9525" cap="flat">
                      <a:noFill/>
                      <a:prstDash val="solid"/>
                      <a:miter/>
                    </a:ln>
                  </p:spPr>
                  <p:txBody>
                    <a:bodyPr rtlCol="0" anchor="ctr"/>
                    <a:lstStyle/>
                    <a:p>
                      <a:endParaRPr lang="en-US"/>
                    </a:p>
                  </p:txBody>
                </p:sp>
              </p:grpSp>
              <p:sp>
                <p:nvSpPr>
                  <p:cNvPr id="115" name="Freeform: Shape 114">
                    <a:extLst>
                      <a:ext uri="{FF2B5EF4-FFF2-40B4-BE49-F238E27FC236}">
                        <a16:creationId xmlns:a16="http://schemas.microsoft.com/office/drawing/2014/main" id="{A922C0E3-2AF6-0E4F-8BB7-23087A53CCB1}"/>
                      </a:ext>
                    </a:extLst>
                  </p:cNvPr>
                  <p:cNvSpPr/>
                  <p:nvPr/>
                </p:nvSpPr>
                <p:spPr>
                  <a:xfrm>
                    <a:off x="6276975" y="3179531"/>
                    <a:ext cx="809625" cy="619125"/>
                  </a:xfrm>
                  <a:custGeom>
                    <a:avLst/>
                    <a:gdLst>
                      <a:gd name="connsiteX0" fmla="*/ 0 w 809625"/>
                      <a:gd name="connsiteY0" fmla="*/ 0 h 619125"/>
                      <a:gd name="connsiteX1" fmla="*/ 809625 w 809625"/>
                      <a:gd name="connsiteY1" fmla="*/ 0 h 619125"/>
                      <a:gd name="connsiteX2" fmla="*/ 809625 w 809625"/>
                      <a:gd name="connsiteY2" fmla="*/ 619125 h 619125"/>
                      <a:gd name="connsiteX3" fmla="*/ 0 w 80962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809625" h="619125">
                        <a:moveTo>
                          <a:pt x="0" y="0"/>
                        </a:moveTo>
                        <a:lnTo>
                          <a:pt x="809625" y="0"/>
                        </a:lnTo>
                        <a:lnTo>
                          <a:pt x="809625" y="619125"/>
                        </a:lnTo>
                        <a:lnTo>
                          <a:pt x="0" y="619125"/>
                        </a:lnTo>
                        <a:close/>
                      </a:path>
                    </a:pathLst>
                  </a:custGeom>
                  <a:noFill/>
                  <a:ln w="19050" cap="flat">
                    <a:solidFill>
                      <a:srgbClr val="000000"/>
                    </a:solidFill>
                    <a:prstDash val="solid"/>
                    <a:miter/>
                  </a:ln>
                </p:spPr>
                <p:txBody>
                  <a:bodyPr rtlCol="0" anchor="ctr"/>
                  <a:lstStyle/>
                  <a:p>
                    <a:endParaRPr lang="en-US"/>
                  </a:p>
                </p:txBody>
              </p:sp>
            </p:grpSp>
          </p:grpSp>
          <p:grpSp>
            <p:nvGrpSpPr>
              <p:cNvPr id="116" name="Content Placeholder 8">
                <a:extLst>
                  <a:ext uri="{FF2B5EF4-FFF2-40B4-BE49-F238E27FC236}">
                    <a16:creationId xmlns:a16="http://schemas.microsoft.com/office/drawing/2014/main" id="{1F10E993-511A-BB90-0F14-CF799FC0A69B}"/>
                  </a:ext>
                </a:extLst>
              </p:cNvPr>
              <p:cNvGrpSpPr/>
              <p:nvPr/>
            </p:nvGrpSpPr>
            <p:grpSpPr>
              <a:xfrm>
                <a:off x="9744075" y="3170006"/>
                <a:ext cx="1371600" cy="619125"/>
                <a:chOff x="9744075" y="3170006"/>
                <a:chExt cx="1371600" cy="619125"/>
              </a:xfrm>
            </p:grpSpPr>
            <p:grpSp>
              <p:nvGrpSpPr>
                <p:cNvPr id="117" name="Content Placeholder 8">
                  <a:extLst>
                    <a:ext uri="{FF2B5EF4-FFF2-40B4-BE49-F238E27FC236}">
                      <a16:creationId xmlns:a16="http://schemas.microsoft.com/office/drawing/2014/main" id="{B50F348B-9E18-2D95-1887-B097E44CA28A}"/>
                    </a:ext>
                  </a:extLst>
                </p:cNvPr>
                <p:cNvGrpSpPr/>
                <p:nvPr/>
              </p:nvGrpSpPr>
              <p:grpSpPr>
                <a:xfrm>
                  <a:off x="9744075" y="3427181"/>
                  <a:ext cx="533400" cy="95250"/>
                  <a:chOff x="9744075" y="3427181"/>
                  <a:chExt cx="533400" cy="95250"/>
                </a:xfrm>
                <a:solidFill>
                  <a:srgbClr val="000000"/>
                </a:solidFill>
              </p:grpSpPr>
              <p:sp>
                <p:nvSpPr>
                  <p:cNvPr id="118" name="Freeform: Shape 117">
                    <a:extLst>
                      <a:ext uri="{FF2B5EF4-FFF2-40B4-BE49-F238E27FC236}">
                        <a16:creationId xmlns:a16="http://schemas.microsoft.com/office/drawing/2014/main" id="{218925CD-7D59-6554-5B9C-8D4EB7E6E442}"/>
                      </a:ext>
                    </a:extLst>
                  </p:cNvPr>
                  <p:cNvSpPr/>
                  <p:nvPr/>
                </p:nvSpPr>
                <p:spPr>
                  <a:xfrm>
                    <a:off x="9744075" y="3474806"/>
                    <a:ext cx="476250" cy="9525"/>
                  </a:xfrm>
                  <a:custGeom>
                    <a:avLst/>
                    <a:gdLst>
                      <a:gd name="connsiteX0" fmla="*/ 0 w 476250"/>
                      <a:gd name="connsiteY0" fmla="*/ 0 h 9525"/>
                      <a:gd name="connsiteX1" fmla="*/ 476250 w 476250"/>
                      <a:gd name="connsiteY1" fmla="*/ 0 h 9525"/>
                    </a:gdLst>
                    <a:ahLst/>
                    <a:cxnLst>
                      <a:cxn ang="0">
                        <a:pos x="connsiteX0" y="connsiteY0"/>
                      </a:cxn>
                      <a:cxn ang="0">
                        <a:pos x="connsiteX1" y="connsiteY1"/>
                      </a:cxn>
                    </a:cxnLst>
                    <a:rect l="l" t="t" r="r" b="b"/>
                    <a:pathLst>
                      <a:path w="476250" h="9525">
                        <a:moveTo>
                          <a:pt x="0" y="0"/>
                        </a:moveTo>
                        <a:lnTo>
                          <a:pt x="476250" y="0"/>
                        </a:lnTo>
                      </a:path>
                    </a:pathLst>
                  </a:custGeom>
                  <a:ln w="19050" cap="flat">
                    <a:solidFill>
                      <a:srgbClr val="000000"/>
                    </a:solid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0ACE6AA-D85E-BFEB-7107-47AF879A1FBD}"/>
                      </a:ext>
                    </a:extLst>
                  </p:cNvPr>
                  <p:cNvSpPr/>
                  <p:nvPr/>
                </p:nvSpPr>
                <p:spPr>
                  <a:xfrm>
                    <a:off x="10220325" y="3427181"/>
                    <a:ext cx="57150" cy="95250"/>
                  </a:xfrm>
                  <a:custGeom>
                    <a:avLst/>
                    <a:gdLst>
                      <a:gd name="connsiteX0" fmla="*/ 57150 w 57150"/>
                      <a:gd name="connsiteY0" fmla="*/ 47625 h 95250"/>
                      <a:gd name="connsiteX1" fmla="*/ 0 w 57150"/>
                      <a:gd name="connsiteY1" fmla="*/ 95250 h 95250"/>
                      <a:gd name="connsiteX2" fmla="*/ 0 w 57150"/>
                      <a:gd name="connsiteY2" fmla="*/ 47625 h 95250"/>
                      <a:gd name="connsiteX3" fmla="*/ 0 w 57150"/>
                      <a:gd name="connsiteY3" fmla="*/ 0 h 95250"/>
                    </a:gdLst>
                    <a:ahLst/>
                    <a:cxnLst>
                      <a:cxn ang="0">
                        <a:pos x="connsiteX0" y="connsiteY0"/>
                      </a:cxn>
                      <a:cxn ang="0">
                        <a:pos x="connsiteX1" y="connsiteY1"/>
                      </a:cxn>
                      <a:cxn ang="0">
                        <a:pos x="connsiteX2" y="connsiteY2"/>
                      </a:cxn>
                      <a:cxn ang="0">
                        <a:pos x="connsiteX3" y="connsiteY3"/>
                      </a:cxn>
                    </a:cxnLst>
                    <a:rect l="l" t="t" r="r" b="b"/>
                    <a:pathLst>
                      <a:path w="57150" h="95250">
                        <a:moveTo>
                          <a:pt x="57150" y="47625"/>
                        </a:moveTo>
                        <a:lnTo>
                          <a:pt x="0" y="95250"/>
                        </a:lnTo>
                        <a:lnTo>
                          <a:pt x="0" y="47625"/>
                        </a:lnTo>
                        <a:lnTo>
                          <a:pt x="0" y="0"/>
                        </a:lnTo>
                        <a:close/>
                      </a:path>
                    </a:pathLst>
                  </a:custGeom>
                  <a:solidFill>
                    <a:srgbClr val="000000"/>
                  </a:solidFill>
                  <a:ln w="19050" cap="flat">
                    <a:solidFill>
                      <a:srgbClr val="000000"/>
                    </a:solidFill>
                    <a:prstDash val="solid"/>
                    <a:miter/>
                  </a:ln>
                </p:spPr>
                <p:txBody>
                  <a:bodyPr rtlCol="0" anchor="ctr"/>
                  <a:lstStyle/>
                  <a:p>
                    <a:endParaRPr lang="en-US"/>
                  </a:p>
                </p:txBody>
              </p:sp>
            </p:grpSp>
            <p:grpSp>
              <p:nvGrpSpPr>
                <p:cNvPr id="120" name="Content Placeholder 8">
                  <a:extLst>
                    <a:ext uri="{FF2B5EF4-FFF2-40B4-BE49-F238E27FC236}">
                      <a16:creationId xmlns:a16="http://schemas.microsoft.com/office/drawing/2014/main" id="{CBBBD0A5-3BD1-6AA3-A55C-5846021C4F59}"/>
                    </a:ext>
                  </a:extLst>
                </p:cNvPr>
                <p:cNvGrpSpPr/>
                <p:nvPr/>
              </p:nvGrpSpPr>
              <p:grpSpPr>
                <a:xfrm>
                  <a:off x="10495826" y="3333312"/>
                  <a:ext cx="429463" cy="258660"/>
                  <a:chOff x="10495826" y="3333312"/>
                  <a:chExt cx="429463" cy="258660"/>
                </a:xfrm>
                <a:solidFill>
                  <a:srgbClr val="000000"/>
                </a:solidFill>
              </p:grpSpPr>
              <p:sp>
                <p:nvSpPr>
                  <p:cNvPr id="121" name="Freeform: Shape 120">
                    <a:extLst>
                      <a:ext uri="{FF2B5EF4-FFF2-40B4-BE49-F238E27FC236}">
                        <a16:creationId xmlns:a16="http://schemas.microsoft.com/office/drawing/2014/main" id="{5C8E960E-3E4A-EE9C-A3D7-DF13AA191351}"/>
                      </a:ext>
                    </a:extLst>
                  </p:cNvPr>
                  <p:cNvSpPr/>
                  <p:nvPr/>
                </p:nvSpPr>
                <p:spPr>
                  <a:xfrm>
                    <a:off x="10495826" y="3333312"/>
                    <a:ext cx="92592" cy="98707"/>
                  </a:xfrm>
                  <a:custGeom>
                    <a:avLst/>
                    <a:gdLst>
                      <a:gd name="connsiteX0" fmla="*/ 0 w 92592"/>
                      <a:gd name="connsiteY0" fmla="*/ 49930 h 98707"/>
                      <a:gd name="connsiteX1" fmla="*/ 4362 w 92592"/>
                      <a:gd name="connsiteY1" fmla="*/ 25451 h 98707"/>
                      <a:gd name="connsiteX2" fmla="*/ 13249 w 92592"/>
                      <a:gd name="connsiteY2" fmla="*/ 12363 h 98707"/>
                      <a:gd name="connsiteX3" fmla="*/ 25593 w 92592"/>
                      <a:gd name="connsiteY3" fmla="*/ 3772 h 98707"/>
                      <a:gd name="connsiteX4" fmla="*/ 46168 w 92592"/>
                      <a:gd name="connsiteY4" fmla="*/ 0 h 98707"/>
                      <a:gd name="connsiteX5" fmla="*/ 79924 w 92592"/>
                      <a:gd name="connsiteY5" fmla="*/ 13087 h 98707"/>
                      <a:gd name="connsiteX6" fmla="*/ 92592 w 92592"/>
                      <a:gd name="connsiteY6" fmla="*/ 49482 h 98707"/>
                      <a:gd name="connsiteX7" fmla="*/ 80029 w 92592"/>
                      <a:gd name="connsiteY7" fmla="*/ 85649 h 98707"/>
                      <a:gd name="connsiteX8" fmla="*/ 46434 w 92592"/>
                      <a:gd name="connsiteY8" fmla="*/ 98707 h 98707"/>
                      <a:gd name="connsiteX9" fmla="*/ 12573 w 92592"/>
                      <a:gd name="connsiteY9" fmla="*/ 85715 h 98707"/>
                      <a:gd name="connsiteX10" fmla="*/ 0 w 92592"/>
                      <a:gd name="connsiteY10" fmla="*/ 49930 h 98707"/>
                      <a:gd name="connsiteX11" fmla="*/ 19860 w 92592"/>
                      <a:gd name="connsiteY11" fmla="*/ 49282 h 98707"/>
                      <a:gd name="connsiteX12" fmla="*/ 27346 w 92592"/>
                      <a:gd name="connsiteY12" fmla="*/ 73866 h 98707"/>
                      <a:gd name="connsiteX13" fmla="*/ 46358 w 92592"/>
                      <a:gd name="connsiteY13" fmla="*/ 82229 h 98707"/>
                      <a:gd name="connsiteX14" fmla="*/ 65275 w 92592"/>
                      <a:gd name="connsiteY14" fmla="*/ 73924 h 98707"/>
                      <a:gd name="connsiteX15" fmla="*/ 72657 w 92592"/>
                      <a:gd name="connsiteY15" fmla="*/ 49016 h 98707"/>
                      <a:gd name="connsiteX16" fmla="*/ 65456 w 92592"/>
                      <a:gd name="connsiteY16" fmla="*/ 24536 h 98707"/>
                      <a:gd name="connsiteX17" fmla="*/ 46349 w 92592"/>
                      <a:gd name="connsiteY17" fmla="*/ 16459 h 98707"/>
                      <a:gd name="connsiteX18" fmla="*/ 27137 w 92592"/>
                      <a:gd name="connsiteY18" fmla="*/ 24632 h 98707"/>
                      <a:gd name="connsiteX19" fmla="*/ 19860 w 92592"/>
                      <a:gd name="connsiteY19" fmla="*/ 49282 h 9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2592" h="98707">
                        <a:moveTo>
                          <a:pt x="0" y="49930"/>
                        </a:moveTo>
                        <a:cubicBezTo>
                          <a:pt x="0" y="40205"/>
                          <a:pt x="1448" y="32052"/>
                          <a:pt x="4362" y="25451"/>
                        </a:cubicBezTo>
                        <a:cubicBezTo>
                          <a:pt x="6534" y="20593"/>
                          <a:pt x="9496" y="16231"/>
                          <a:pt x="13249" y="12363"/>
                        </a:cubicBezTo>
                        <a:cubicBezTo>
                          <a:pt x="17011" y="8496"/>
                          <a:pt x="21117" y="5629"/>
                          <a:pt x="25593" y="3772"/>
                        </a:cubicBezTo>
                        <a:cubicBezTo>
                          <a:pt x="31537" y="1257"/>
                          <a:pt x="38405" y="0"/>
                          <a:pt x="46168" y="0"/>
                        </a:cubicBezTo>
                        <a:cubicBezTo>
                          <a:pt x="60236" y="0"/>
                          <a:pt x="71485" y="4362"/>
                          <a:pt x="79924" y="13087"/>
                        </a:cubicBezTo>
                        <a:cubicBezTo>
                          <a:pt x="88373" y="21812"/>
                          <a:pt x="92592" y="33947"/>
                          <a:pt x="92592" y="49482"/>
                        </a:cubicBezTo>
                        <a:cubicBezTo>
                          <a:pt x="92592" y="64894"/>
                          <a:pt x="88411" y="76952"/>
                          <a:pt x="80029" y="85649"/>
                        </a:cubicBezTo>
                        <a:cubicBezTo>
                          <a:pt x="71647" y="94345"/>
                          <a:pt x="60445" y="98707"/>
                          <a:pt x="46434" y="98707"/>
                        </a:cubicBezTo>
                        <a:cubicBezTo>
                          <a:pt x="32242" y="98707"/>
                          <a:pt x="20955" y="94374"/>
                          <a:pt x="12573" y="85715"/>
                        </a:cubicBezTo>
                        <a:cubicBezTo>
                          <a:pt x="4191" y="77057"/>
                          <a:pt x="0" y="65122"/>
                          <a:pt x="0" y="49930"/>
                        </a:cubicBezTo>
                        <a:close/>
                        <a:moveTo>
                          <a:pt x="19860" y="49282"/>
                        </a:moveTo>
                        <a:cubicBezTo>
                          <a:pt x="19860" y="60093"/>
                          <a:pt x="22365" y="68285"/>
                          <a:pt x="27346" y="73866"/>
                        </a:cubicBezTo>
                        <a:cubicBezTo>
                          <a:pt x="32328" y="79448"/>
                          <a:pt x="38671" y="82229"/>
                          <a:pt x="46358" y="82229"/>
                        </a:cubicBezTo>
                        <a:cubicBezTo>
                          <a:pt x="54045" y="82229"/>
                          <a:pt x="60350" y="79458"/>
                          <a:pt x="65275" y="73924"/>
                        </a:cubicBezTo>
                        <a:cubicBezTo>
                          <a:pt x="70199" y="68389"/>
                          <a:pt x="72657" y="60084"/>
                          <a:pt x="72657" y="49016"/>
                        </a:cubicBezTo>
                        <a:cubicBezTo>
                          <a:pt x="72657" y="38081"/>
                          <a:pt x="70256" y="29918"/>
                          <a:pt x="65456" y="24536"/>
                        </a:cubicBezTo>
                        <a:cubicBezTo>
                          <a:pt x="60665" y="19155"/>
                          <a:pt x="54292" y="16459"/>
                          <a:pt x="46349" y="16459"/>
                        </a:cubicBezTo>
                        <a:cubicBezTo>
                          <a:pt x="38405" y="16459"/>
                          <a:pt x="32004" y="19183"/>
                          <a:pt x="27137" y="24632"/>
                        </a:cubicBezTo>
                        <a:cubicBezTo>
                          <a:pt x="22269" y="30080"/>
                          <a:pt x="19860" y="38300"/>
                          <a:pt x="19860" y="49282"/>
                        </a:cubicBezTo>
                        <a:close/>
                      </a:path>
                    </a:pathLst>
                  </a:custGeom>
                  <a:solidFill>
                    <a:srgbClr val="000000"/>
                  </a:solid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006CAF7E-2493-64A7-26C5-AE365CC932CD}"/>
                      </a:ext>
                    </a:extLst>
                  </p:cNvPr>
                  <p:cNvSpPr/>
                  <p:nvPr/>
                </p:nvSpPr>
                <p:spPr>
                  <a:xfrm>
                    <a:off x="10602925" y="3361239"/>
                    <a:ext cx="62903" cy="70704"/>
                  </a:xfrm>
                  <a:custGeom>
                    <a:avLst/>
                    <a:gdLst>
                      <a:gd name="connsiteX0" fmla="*/ 45911 w 62903"/>
                      <a:gd name="connsiteY0" fmla="*/ 69142 h 70704"/>
                      <a:gd name="connsiteX1" fmla="*/ 45911 w 62903"/>
                      <a:gd name="connsiteY1" fmla="*/ 58788 h 70704"/>
                      <a:gd name="connsiteX2" fmla="*/ 35976 w 62903"/>
                      <a:gd name="connsiteY2" fmla="*/ 67513 h 70704"/>
                      <a:gd name="connsiteX3" fmla="*/ 22993 w 62903"/>
                      <a:gd name="connsiteY3" fmla="*/ 70704 h 70704"/>
                      <a:gd name="connsiteX4" fmla="*/ 10487 w 62903"/>
                      <a:gd name="connsiteY4" fmla="*/ 67647 h 70704"/>
                      <a:gd name="connsiteX5" fmla="*/ 2477 w 62903"/>
                      <a:gd name="connsiteY5" fmla="*/ 59055 h 70704"/>
                      <a:gd name="connsiteX6" fmla="*/ 0 w 62903"/>
                      <a:gd name="connsiteY6" fmla="*/ 43758 h 70704"/>
                      <a:gd name="connsiteX7" fmla="*/ 0 w 62903"/>
                      <a:gd name="connsiteY7" fmla="*/ 0 h 70704"/>
                      <a:gd name="connsiteX8" fmla="*/ 18297 w 62903"/>
                      <a:gd name="connsiteY8" fmla="*/ 0 h 70704"/>
                      <a:gd name="connsiteX9" fmla="*/ 18297 w 62903"/>
                      <a:gd name="connsiteY9" fmla="*/ 31775 h 70704"/>
                      <a:gd name="connsiteX10" fmla="*/ 19298 w 62903"/>
                      <a:gd name="connsiteY10" fmla="*/ 49644 h 70704"/>
                      <a:gd name="connsiteX11" fmla="*/ 22984 w 62903"/>
                      <a:gd name="connsiteY11" fmla="*/ 54855 h 70704"/>
                      <a:gd name="connsiteX12" fmla="*/ 29756 w 62903"/>
                      <a:gd name="connsiteY12" fmla="*/ 56779 h 70704"/>
                      <a:gd name="connsiteX13" fmla="*/ 38157 w 62903"/>
                      <a:gd name="connsiteY13" fmla="*/ 54207 h 70704"/>
                      <a:gd name="connsiteX14" fmla="*/ 43234 w 62903"/>
                      <a:gd name="connsiteY14" fmla="*/ 47825 h 70704"/>
                      <a:gd name="connsiteX15" fmla="*/ 44606 w 62903"/>
                      <a:gd name="connsiteY15" fmla="*/ 29175 h 70704"/>
                      <a:gd name="connsiteX16" fmla="*/ 44606 w 62903"/>
                      <a:gd name="connsiteY16" fmla="*/ 0 h 70704"/>
                      <a:gd name="connsiteX17" fmla="*/ 62903 w 62903"/>
                      <a:gd name="connsiteY17" fmla="*/ 0 h 70704"/>
                      <a:gd name="connsiteX18" fmla="*/ 62903 w 62903"/>
                      <a:gd name="connsiteY18" fmla="*/ 69152 h 70704"/>
                      <a:gd name="connsiteX19" fmla="*/ 45911 w 62903"/>
                      <a:gd name="connsiteY19" fmla="*/ 69152 h 7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03" h="70704">
                        <a:moveTo>
                          <a:pt x="45911" y="69142"/>
                        </a:moveTo>
                        <a:lnTo>
                          <a:pt x="45911" y="58788"/>
                        </a:lnTo>
                        <a:cubicBezTo>
                          <a:pt x="43396" y="62475"/>
                          <a:pt x="40091" y="65389"/>
                          <a:pt x="35976" y="67513"/>
                        </a:cubicBezTo>
                        <a:cubicBezTo>
                          <a:pt x="31880" y="69637"/>
                          <a:pt x="27546" y="70704"/>
                          <a:pt x="22993" y="70704"/>
                        </a:cubicBezTo>
                        <a:cubicBezTo>
                          <a:pt x="18345" y="70704"/>
                          <a:pt x="14173" y="69685"/>
                          <a:pt x="10487" y="67647"/>
                        </a:cubicBezTo>
                        <a:cubicBezTo>
                          <a:pt x="6801" y="65608"/>
                          <a:pt x="4124" y="62741"/>
                          <a:pt x="2477" y="59055"/>
                        </a:cubicBezTo>
                        <a:cubicBezTo>
                          <a:pt x="829" y="55369"/>
                          <a:pt x="0" y="50264"/>
                          <a:pt x="0" y="43758"/>
                        </a:cubicBezTo>
                        <a:lnTo>
                          <a:pt x="0" y="0"/>
                        </a:lnTo>
                        <a:lnTo>
                          <a:pt x="18297" y="0"/>
                        </a:lnTo>
                        <a:lnTo>
                          <a:pt x="18297" y="31775"/>
                        </a:lnTo>
                        <a:cubicBezTo>
                          <a:pt x="18297" y="41501"/>
                          <a:pt x="18631" y="47454"/>
                          <a:pt x="19298" y="49644"/>
                        </a:cubicBezTo>
                        <a:cubicBezTo>
                          <a:pt x="19974" y="51835"/>
                          <a:pt x="21193" y="53578"/>
                          <a:pt x="22984" y="54855"/>
                        </a:cubicBezTo>
                        <a:cubicBezTo>
                          <a:pt x="24775" y="56131"/>
                          <a:pt x="27022" y="56779"/>
                          <a:pt x="29756" y="56779"/>
                        </a:cubicBezTo>
                        <a:cubicBezTo>
                          <a:pt x="32880" y="56779"/>
                          <a:pt x="35681" y="55921"/>
                          <a:pt x="38157" y="54207"/>
                        </a:cubicBezTo>
                        <a:cubicBezTo>
                          <a:pt x="40634" y="52492"/>
                          <a:pt x="42329" y="50368"/>
                          <a:pt x="43234" y="47825"/>
                        </a:cubicBezTo>
                        <a:cubicBezTo>
                          <a:pt x="44139" y="45282"/>
                          <a:pt x="44606" y="39072"/>
                          <a:pt x="44606" y="29175"/>
                        </a:cubicBezTo>
                        <a:lnTo>
                          <a:pt x="44606" y="0"/>
                        </a:lnTo>
                        <a:lnTo>
                          <a:pt x="62903" y="0"/>
                        </a:lnTo>
                        <a:lnTo>
                          <a:pt x="62903" y="69152"/>
                        </a:lnTo>
                        <a:lnTo>
                          <a:pt x="45911" y="69152"/>
                        </a:lnTo>
                        <a:close/>
                      </a:path>
                    </a:pathLst>
                  </a:custGeom>
                  <a:solidFill>
                    <a:srgbClr val="000000"/>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2AC16623-E3BE-3156-B440-85BEF8F1D086}"/>
                      </a:ext>
                    </a:extLst>
                  </p:cNvPr>
                  <p:cNvSpPr/>
                  <p:nvPr/>
                </p:nvSpPr>
                <p:spPr>
                  <a:xfrm>
                    <a:off x="10677201" y="3336827"/>
                    <a:ext cx="40776" cy="95126"/>
                  </a:xfrm>
                  <a:custGeom>
                    <a:avLst/>
                    <a:gdLst>
                      <a:gd name="connsiteX0" fmla="*/ 39291 w 40776"/>
                      <a:gd name="connsiteY0" fmla="*/ 24412 h 95126"/>
                      <a:gd name="connsiteX1" fmla="*/ 39291 w 40776"/>
                      <a:gd name="connsiteY1" fmla="*/ 38995 h 95126"/>
                      <a:gd name="connsiteX2" fmla="*/ 26784 w 40776"/>
                      <a:gd name="connsiteY2" fmla="*/ 38995 h 95126"/>
                      <a:gd name="connsiteX3" fmla="*/ 26784 w 40776"/>
                      <a:gd name="connsiteY3" fmla="*/ 66865 h 95126"/>
                      <a:gd name="connsiteX4" fmla="*/ 27146 w 40776"/>
                      <a:gd name="connsiteY4" fmla="*/ 76733 h 95126"/>
                      <a:gd name="connsiteX5" fmla="*/ 28765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3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2 h 95126"/>
                      <a:gd name="connsiteX17" fmla="*/ 8401 w 40776"/>
                      <a:gd name="connsiteY17" fmla="*/ 24412 h 95126"/>
                      <a:gd name="connsiteX18" fmla="*/ 8401 w 40776"/>
                      <a:gd name="connsiteY18" fmla="*/ 10677 h 95126"/>
                      <a:gd name="connsiteX19" fmla="*/ 26765 w 40776"/>
                      <a:gd name="connsiteY19" fmla="*/ 0 h 95126"/>
                      <a:gd name="connsiteX20" fmla="*/ 26765 w 40776"/>
                      <a:gd name="connsiteY20" fmla="*/ 24412 h 95126"/>
                      <a:gd name="connsiteX21" fmla="*/ 39291 w 40776"/>
                      <a:gd name="connsiteY21" fmla="*/ 24412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91" y="24412"/>
                        </a:moveTo>
                        <a:lnTo>
                          <a:pt x="39291" y="38995"/>
                        </a:lnTo>
                        <a:lnTo>
                          <a:pt x="26784" y="38995"/>
                        </a:lnTo>
                        <a:lnTo>
                          <a:pt x="26784" y="66865"/>
                        </a:lnTo>
                        <a:cubicBezTo>
                          <a:pt x="26784" y="72504"/>
                          <a:pt x="26908" y="75800"/>
                          <a:pt x="27146" y="76733"/>
                        </a:cubicBezTo>
                        <a:cubicBezTo>
                          <a:pt x="27375" y="77667"/>
                          <a:pt x="27927" y="78438"/>
                          <a:pt x="28765" y="79048"/>
                        </a:cubicBezTo>
                        <a:cubicBezTo>
                          <a:pt x="29623" y="79657"/>
                          <a:pt x="30642" y="79962"/>
                          <a:pt x="31861" y="79962"/>
                        </a:cubicBezTo>
                        <a:cubicBezTo>
                          <a:pt x="33557" y="79962"/>
                          <a:pt x="36004" y="79372"/>
                          <a:pt x="39214" y="78200"/>
                        </a:cubicBezTo>
                        <a:lnTo>
                          <a:pt x="40777" y="92392"/>
                        </a:lnTo>
                        <a:cubicBezTo>
                          <a:pt x="36519" y="94212"/>
                          <a:pt x="31699" y="95126"/>
                          <a:pt x="26318" y="95126"/>
                        </a:cubicBezTo>
                        <a:cubicBezTo>
                          <a:pt x="23022" y="95126"/>
                          <a:pt x="20050" y="94574"/>
                          <a:pt x="17393" y="93469"/>
                        </a:cubicBezTo>
                        <a:cubicBezTo>
                          <a:pt x="14735" y="92364"/>
                          <a:pt x="12811" y="90926"/>
                          <a:pt x="11563" y="89173"/>
                        </a:cubicBezTo>
                        <a:cubicBezTo>
                          <a:pt x="10335" y="87411"/>
                          <a:pt x="9477" y="85039"/>
                          <a:pt x="8992" y="82039"/>
                        </a:cubicBezTo>
                        <a:cubicBezTo>
                          <a:pt x="8601" y="79915"/>
                          <a:pt x="8401" y="75619"/>
                          <a:pt x="8401" y="69142"/>
                        </a:cubicBezTo>
                        <a:lnTo>
                          <a:pt x="8401" y="38995"/>
                        </a:lnTo>
                        <a:lnTo>
                          <a:pt x="0" y="38995"/>
                        </a:lnTo>
                        <a:lnTo>
                          <a:pt x="0" y="24412"/>
                        </a:lnTo>
                        <a:lnTo>
                          <a:pt x="8401" y="24412"/>
                        </a:lnTo>
                        <a:lnTo>
                          <a:pt x="8401" y="10677"/>
                        </a:lnTo>
                        <a:lnTo>
                          <a:pt x="26765" y="0"/>
                        </a:lnTo>
                        <a:lnTo>
                          <a:pt x="26765" y="24412"/>
                        </a:lnTo>
                        <a:lnTo>
                          <a:pt x="39291" y="24412"/>
                        </a:lnTo>
                        <a:close/>
                      </a:path>
                    </a:pathLst>
                  </a:custGeom>
                  <a:solidFill>
                    <a:srgbClr val="000000"/>
                  </a:solid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03F02F8-6050-5026-06F6-43CE7133CDC6}"/>
                      </a:ext>
                    </a:extLst>
                  </p:cNvPr>
                  <p:cNvSpPr/>
                  <p:nvPr/>
                </p:nvSpPr>
                <p:spPr>
                  <a:xfrm>
                    <a:off x="10728664" y="3359668"/>
                    <a:ext cx="67446" cy="97021"/>
                  </a:xfrm>
                  <a:custGeom>
                    <a:avLst/>
                    <a:gdLst>
                      <a:gd name="connsiteX0" fmla="*/ 0 w 67446"/>
                      <a:gd name="connsiteY0" fmla="*/ 1572 h 97021"/>
                      <a:gd name="connsiteX1" fmla="*/ 17059 w 67446"/>
                      <a:gd name="connsiteY1" fmla="*/ 1572 h 97021"/>
                      <a:gd name="connsiteX2" fmla="*/ 17059 w 67446"/>
                      <a:gd name="connsiteY2" fmla="*/ 11725 h 97021"/>
                      <a:gd name="connsiteX3" fmla="*/ 26041 w 67446"/>
                      <a:gd name="connsiteY3" fmla="*/ 3258 h 97021"/>
                      <a:gd name="connsiteX4" fmla="*/ 38605 w 67446"/>
                      <a:gd name="connsiteY4" fmla="*/ 0 h 97021"/>
                      <a:gd name="connsiteX5" fmla="*/ 59046 w 67446"/>
                      <a:gd name="connsiteY5" fmla="*/ 9439 h 97021"/>
                      <a:gd name="connsiteX6" fmla="*/ 67447 w 67446"/>
                      <a:gd name="connsiteY6" fmla="*/ 35747 h 97021"/>
                      <a:gd name="connsiteX7" fmla="*/ 58979 w 67446"/>
                      <a:gd name="connsiteY7" fmla="*/ 62675 h 97021"/>
                      <a:gd name="connsiteX8" fmla="*/ 38481 w 67446"/>
                      <a:gd name="connsiteY8" fmla="*/ 72276 h 97021"/>
                      <a:gd name="connsiteX9" fmla="*/ 28089 w 67446"/>
                      <a:gd name="connsiteY9" fmla="*/ 69999 h 97021"/>
                      <a:gd name="connsiteX10" fmla="*/ 18298 w 67446"/>
                      <a:gd name="connsiteY10" fmla="*/ 62189 h 97021"/>
                      <a:gd name="connsiteX11" fmla="*/ 18298 w 67446"/>
                      <a:gd name="connsiteY11" fmla="*/ 97022 h 97021"/>
                      <a:gd name="connsiteX12" fmla="*/ 0 w 67446"/>
                      <a:gd name="connsiteY12" fmla="*/ 97022 h 97021"/>
                      <a:gd name="connsiteX13" fmla="*/ 0 w 67446"/>
                      <a:gd name="connsiteY13" fmla="*/ 1572 h 97021"/>
                      <a:gd name="connsiteX14" fmla="*/ 18107 w 67446"/>
                      <a:gd name="connsiteY14" fmla="*/ 34966 h 97021"/>
                      <a:gd name="connsiteX15" fmla="*/ 22727 w 67446"/>
                      <a:gd name="connsiteY15" fmla="*/ 52188 h 97021"/>
                      <a:gd name="connsiteX16" fmla="*/ 33995 w 67446"/>
                      <a:gd name="connsiteY16" fmla="*/ 57750 h 97021"/>
                      <a:gd name="connsiteX17" fmla="*/ 44606 w 67446"/>
                      <a:gd name="connsiteY17" fmla="*/ 52635 h 97021"/>
                      <a:gd name="connsiteX18" fmla="*/ 48835 w 67446"/>
                      <a:gd name="connsiteY18" fmla="*/ 35871 h 97021"/>
                      <a:gd name="connsiteX19" fmla="*/ 44472 w 67446"/>
                      <a:gd name="connsiteY19" fmla="*/ 19726 h 97021"/>
                      <a:gd name="connsiteX20" fmla="*/ 33662 w 67446"/>
                      <a:gd name="connsiteY20" fmla="*/ 14449 h 97021"/>
                      <a:gd name="connsiteX21" fmla="*/ 22527 w 67446"/>
                      <a:gd name="connsiteY21" fmla="*/ 19621 h 97021"/>
                      <a:gd name="connsiteX22" fmla="*/ 18107 w 67446"/>
                      <a:gd name="connsiteY22" fmla="*/ 34966 h 9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7446" h="97021">
                        <a:moveTo>
                          <a:pt x="0" y="1572"/>
                        </a:moveTo>
                        <a:lnTo>
                          <a:pt x="17059" y="1572"/>
                        </a:lnTo>
                        <a:lnTo>
                          <a:pt x="17059" y="11725"/>
                        </a:lnTo>
                        <a:cubicBezTo>
                          <a:pt x="19269" y="8249"/>
                          <a:pt x="22270" y="5429"/>
                          <a:pt x="26041" y="3258"/>
                        </a:cubicBezTo>
                        <a:cubicBezTo>
                          <a:pt x="29813" y="1086"/>
                          <a:pt x="34004" y="0"/>
                          <a:pt x="38605" y="0"/>
                        </a:cubicBezTo>
                        <a:cubicBezTo>
                          <a:pt x="46635" y="0"/>
                          <a:pt x="53454" y="3153"/>
                          <a:pt x="59046" y="9439"/>
                        </a:cubicBezTo>
                        <a:cubicBezTo>
                          <a:pt x="64637" y="15726"/>
                          <a:pt x="67447" y="24508"/>
                          <a:pt x="67447" y="35747"/>
                        </a:cubicBezTo>
                        <a:cubicBezTo>
                          <a:pt x="67447" y="47292"/>
                          <a:pt x="64618" y="56264"/>
                          <a:pt x="58979" y="62675"/>
                        </a:cubicBezTo>
                        <a:cubicBezTo>
                          <a:pt x="53340" y="69085"/>
                          <a:pt x="46511" y="72276"/>
                          <a:pt x="38481" y="72276"/>
                        </a:cubicBezTo>
                        <a:cubicBezTo>
                          <a:pt x="34662" y="72276"/>
                          <a:pt x="31195" y="71514"/>
                          <a:pt x="28089" y="69999"/>
                        </a:cubicBezTo>
                        <a:cubicBezTo>
                          <a:pt x="24994" y="68475"/>
                          <a:pt x="21727" y="65875"/>
                          <a:pt x="18298" y="62189"/>
                        </a:cubicBezTo>
                        <a:lnTo>
                          <a:pt x="18298" y="97022"/>
                        </a:lnTo>
                        <a:lnTo>
                          <a:pt x="0" y="97022"/>
                        </a:lnTo>
                        <a:lnTo>
                          <a:pt x="0" y="1572"/>
                        </a:lnTo>
                        <a:close/>
                        <a:moveTo>
                          <a:pt x="18107" y="34966"/>
                        </a:moveTo>
                        <a:cubicBezTo>
                          <a:pt x="18107" y="42739"/>
                          <a:pt x="19650" y="48473"/>
                          <a:pt x="22727" y="52188"/>
                        </a:cubicBezTo>
                        <a:cubicBezTo>
                          <a:pt x="25803" y="55902"/>
                          <a:pt x="29566" y="57750"/>
                          <a:pt x="33995" y="57750"/>
                        </a:cubicBezTo>
                        <a:cubicBezTo>
                          <a:pt x="38253" y="57750"/>
                          <a:pt x="41786" y="56045"/>
                          <a:pt x="44606" y="52635"/>
                        </a:cubicBezTo>
                        <a:cubicBezTo>
                          <a:pt x="47425" y="49225"/>
                          <a:pt x="48835" y="43644"/>
                          <a:pt x="48835" y="35871"/>
                        </a:cubicBezTo>
                        <a:cubicBezTo>
                          <a:pt x="48835" y="28623"/>
                          <a:pt x="47387" y="23241"/>
                          <a:pt x="44472" y="19726"/>
                        </a:cubicBezTo>
                        <a:cubicBezTo>
                          <a:pt x="41558" y="16212"/>
                          <a:pt x="37957" y="14449"/>
                          <a:pt x="33662" y="14449"/>
                        </a:cubicBezTo>
                        <a:cubicBezTo>
                          <a:pt x="29185" y="14449"/>
                          <a:pt x="25489" y="16173"/>
                          <a:pt x="22527" y="19621"/>
                        </a:cubicBezTo>
                        <a:cubicBezTo>
                          <a:pt x="19565" y="23070"/>
                          <a:pt x="18107" y="28204"/>
                          <a:pt x="18107" y="34966"/>
                        </a:cubicBezTo>
                        <a:close/>
                      </a:path>
                    </a:pathLst>
                  </a:custGeom>
                  <a:solidFill>
                    <a:srgbClr val="000000"/>
                  </a:solid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AFACA018-CA7C-35CE-8667-7AD66B4881CD}"/>
                      </a:ext>
                    </a:extLst>
                  </p:cNvPr>
                  <p:cNvSpPr/>
                  <p:nvPr/>
                </p:nvSpPr>
                <p:spPr>
                  <a:xfrm>
                    <a:off x="10810246" y="3361239"/>
                    <a:ext cx="62903" cy="70704"/>
                  </a:xfrm>
                  <a:custGeom>
                    <a:avLst/>
                    <a:gdLst>
                      <a:gd name="connsiteX0" fmla="*/ 45911 w 62903"/>
                      <a:gd name="connsiteY0" fmla="*/ 69142 h 70704"/>
                      <a:gd name="connsiteX1" fmla="*/ 45911 w 62903"/>
                      <a:gd name="connsiteY1" fmla="*/ 58788 h 70704"/>
                      <a:gd name="connsiteX2" fmla="*/ 35976 w 62903"/>
                      <a:gd name="connsiteY2" fmla="*/ 67513 h 70704"/>
                      <a:gd name="connsiteX3" fmla="*/ 22993 w 62903"/>
                      <a:gd name="connsiteY3" fmla="*/ 70704 h 70704"/>
                      <a:gd name="connsiteX4" fmla="*/ 10487 w 62903"/>
                      <a:gd name="connsiteY4" fmla="*/ 67647 h 70704"/>
                      <a:gd name="connsiteX5" fmla="*/ 2477 w 62903"/>
                      <a:gd name="connsiteY5" fmla="*/ 59055 h 70704"/>
                      <a:gd name="connsiteX6" fmla="*/ 0 w 62903"/>
                      <a:gd name="connsiteY6" fmla="*/ 43758 h 70704"/>
                      <a:gd name="connsiteX7" fmla="*/ 0 w 62903"/>
                      <a:gd name="connsiteY7" fmla="*/ 0 h 70704"/>
                      <a:gd name="connsiteX8" fmla="*/ 18298 w 62903"/>
                      <a:gd name="connsiteY8" fmla="*/ 0 h 70704"/>
                      <a:gd name="connsiteX9" fmla="*/ 18298 w 62903"/>
                      <a:gd name="connsiteY9" fmla="*/ 31775 h 70704"/>
                      <a:gd name="connsiteX10" fmla="*/ 19298 w 62903"/>
                      <a:gd name="connsiteY10" fmla="*/ 49644 h 70704"/>
                      <a:gd name="connsiteX11" fmla="*/ 22984 w 62903"/>
                      <a:gd name="connsiteY11" fmla="*/ 54855 h 70704"/>
                      <a:gd name="connsiteX12" fmla="*/ 29756 w 62903"/>
                      <a:gd name="connsiteY12" fmla="*/ 56779 h 70704"/>
                      <a:gd name="connsiteX13" fmla="*/ 38157 w 62903"/>
                      <a:gd name="connsiteY13" fmla="*/ 54207 h 70704"/>
                      <a:gd name="connsiteX14" fmla="*/ 43234 w 62903"/>
                      <a:gd name="connsiteY14" fmla="*/ 47825 h 70704"/>
                      <a:gd name="connsiteX15" fmla="*/ 44606 w 62903"/>
                      <a:gd name="connsiteY15" fmla="*/ 29175 h 70704"/>
                      <a:gd name="connsiteX16" fmla="*/ 44606 w 62903"/>
                      <a:gd name="connsiteY16" fmla="*/ 0 h 70704"/>
                      <a:gd name="connsiteX17" fmla="*/ 62903 w 62903"/>
                      <a:gd name="connsiteY17" fmla="*/ 0 h 70704"/>
                      <a:gd name="connsiteX18" fmla="*/ 62903 w 62903"/>
                      <a:gd name="connsiteY18" fmla="*/ 69152 h 70704"/>
                      <a:gd name="connsiteX19" fmla="*/ 45911 w 62903"/>
                      <a:gd name="connsiteY19" fmla="*/ 69152 h 7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2903" h="70704">
                        <a:moveTo>
                          <a:pt x="45911" y="69142"/>
                        </a:moveTo>
                        <a:lnTo>
                          <a:pt x="45911" y="58788"/>
                        </a:lnTo>
                        <a:cubicBezTo>
                          <a:pt x="43396" y="62475"/>
                          <a:pt x="40091" y="65389"/>
                          <a:pt x="35976" y="67513"/>
                        </a:cubicBezTo>
                        <a:cubicBezTo>
                          <a:pt x="31880" y="69637"/>
                          <a:pt x="27546" y="70704"/>
                          <a:pt x="22993" y="70704"/>
                        </a:cubicBezTo>
                        <a:cubicBezTo>
                          <a:pt x="18345" y="70704"/>
                          <a:pt x="14173" y="69685"/>
                          <a:pt x="10487" y="67647"/>
                        </a:cubicBezTo>
                        <a:cubicBezTo>
                          <a:pt x="6801" y="65608"/>
                          <a:pt x="4124" y="62741"/>
                          <a:pt x="2477" y="59055"/>
                        </a:cubicBezTo>
                        <a:cubicBezTo>
                          <a:pt x="829" y="55369"/>
                          <a:pt x="0" y="50264"/>
                          <a:pt x="0" y="43758"/>
                        </a:cubicBezTo>
                        <a:lnTo>
                          <a:pt x="0" y="0"/>
                        </a:lnTo>
                        <a:lnTo>
                          <a:pt x="18298" y="0"/>
                        </a:lnTo>
                        <a:lnTo>
                          <a:pt x="18298" y="31775"/>
                        </a:lnTo>
                        <a:cubicBezTo>
                          <a:pt x="18298" y="41501"/>
                          <a:pt x="18631" y="47454"/>
                          <a:pt x="19298" y="49644"/>
                        </a:cubicBezTo>
                        <a:cubicBezTo>
                          <a:pt x="19974" y="51835"/>
                          <a:pt x="21193" y="53578"/>
                          <a:pt x="22984" y="54855"/>
                        </a:cubicBezTo>
                        <a:cubicBezTo>
                          <a:pt x="24775" y="56131"/>
                          <a:pt x="27022" y="56779"/>
                          <a:pt x="29756" y="56779"/>
                        </a:cubicBezTo>
                        <a:cubicBezTo>
                          <a:pt x="32880" y="56779"/>
                          <a:pt x="35681" y="55921"/>
                          <a:pt x="38157" y="54207"/>
                        </a:cubicBezTo>
                        <a:cubicBezTo>
                          <a:pt x="40634" y="52492"/>
                          <a:pt x="42329" y="50368"/>
                          <a:pt x="43234" y="47825"/>
                        </a:cubicBezTo>
                        <a:cubicBezTo>
                          <a:pt x="44139" y="45282"/>
                          <a:pt x="44606" y="39072"/>
                          <a:pt x="44606" y="29175"/>
                        </a:cubicBezTo>
                        <a:lnTo>
                          <a:pt x="44606" y="0"/>
                        </a:lnTo>
                        <a:lnTo>
                          <a:pt x="62903" y="0"/>
                        </a:lnTo>
                        <a:lnTo>
                          <a:pt x="62903" y="69152"/>
                        </a:lnTo>
                        <a:lnTo>
                          <a:pt x="45911" y="69152"/>
                        </a:lnTo>
                        <a:close/>
                      </a:path>
                    </a:pathLst>
                  </a:custGeom>
                  <a:solidFill>
                    <a:srgbClr val="000000"/>
                  </a:solid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221574E6-7620-C37D-B90F-C363E3DA3003}"/>
                      </a:ext>
                    </a:extLst>
                  </p:cNvPr>
                  <p:cNvSpPr/>
                  <p:nvPr/>
                </p:nvSpPr>
                <p:spPr>
                  <a:xfrm>
                    <a:off x="10884512" y="3336827"/>
                    <a:ext cx="40776" cy="95126"/>
                  </a:xfrm>
                  <a:custGeom>
                    <a:avLst/>
                    <a:gdLst>
                      <a:gd name="connsiteX0" fmla="*/ 39291 w 40776"/>
                      <a:gd name="connsiteY0" fmla="*/ 24412 h 95126"/>
                      <a:gd name="connsiteX1" fmla="*/ 39291 w 40776"/>
                      <a:gd name="connsiteY1" fmla="*/ 38995 h 95126"/>
                      <a:gd name="connsiteX2" fmla="*/ 26784 w 40776"/>
                      <a:gd name="connsiteY2" fmla="*/ 38995 h 95126"/>
                      <a:gd name="connsiteX3" fmla="*/ 26784 w 40776"/>
                      <a:gd name="connsiteY3" fmla="*/ 66865 h 95126"/>
                      <a:gd name="connsiteX4" fmla="*/ 27146 w 40776"/>
                      <a:gd name="connsiteY4" fmla="*/ 76733 h 95126"/>
                      <a:gd name="connsiteX5" fmla="*/ 28766 w 40776"/>
                      <a:gd name="connsiteY5" fmla="*/ 79048 h 95126"/>
                      <a:gd name="connsiteX6" fmla="*/ 31861 w 40776"/>
                      <a:gd name="connsiteY6" fmla="*/ 79962 h 95126"/>
                      <a:gd name="connsiteX7" fmla="*/ 39214 w 40776"/>
                      <a:gd name="connsiteY7" fmla="*/ 78200 h 95126"/>
                      <a:gd name="connsiteX8" fmla="*/ 40777 w 40776"/>
                      <a:gd name="connsiteY8" fmla="*/ 92392 h 95126"/>
                      <a:gd name="connsiteX9" fmla="*/ 26318 w 40776"/>
                      <a:gd name="connsiteY9" fmla="*/ 95126 h 95126"/>
                      <a:gd name="connsiteX10" fmla="*/ 17393 w 40776"/>
                      <a:gd name="connsiteY10" fmla="*/ 93469 h 95126"/>
                      <a:gd name="connsiteX11" fmla="*/ 11564 w 40776"/>
                      <a:gd name="connsiteY11" fmla="*/ 89173 h 95126"/>
                      <a:gd name="connsiteX12" fmla="*/ 8992 w 40776"/>
                      <a:gd name="connsiteY12" fmla="*/ 82039 h 95126"/>
                      <a:gd name="connsiteX13" fmla="*/ 8401 w 40776"/>
                      <a:gd name="connsiteY13" fmla="*/ 69142 h 95126"/>
                      <a:gd name="connsiteX14" fmla="*/ 8401 w 40776"/>
                      <a:gd name="connsiteY14" fmla="*/ 38995 h 95126"/>
                      <a:gd name="connsiteX15" fmla="*/ 0 w 40776"/>
                      <a:gd name="connsiteY15" fmla="*/ 38995 h 95126"/>
                      <a:gd name="connsiteX16" fmla="*/ 0 w 40776"/>
                      <a:gd name="connsiteY16" fmla="*/ 24412 h 95126"/>
                      <a:gd name="connsiteX17" fmla="*/ 8401 w 40776"/>
                      <a:gd name="connsiteY17" fmla="*/ 24412 h 95126"/>
                      <a:gd name="connsiteX18" fmla="*/ 8401 w 40776"/>
                      <a:gd name="connsiteY18" fmla="*/ 10677 h 95126"/>
                      <a:gd name="connsiteX19" fmla="*/ 26765 w 40776"/>
                      <a:gd name="connsiteY19" fmla="*/ 0 h 95126"/>
                      <a:gd name="connsiteX20" fmla="*/ 26765 w 40776"/>
                      <a:gd name="connsiteY20" fmla="*/ 24412 h 95126"/>
                      <a:gd name="connsiteX21" fmla="*/ 39291 w 40776"/>
                      <a:gd name="connsiteY21" fmla="*/ 24412 h 95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776" h="95126">
                        <a:moveTo>
                          <a:pt x="39291" y="24412"/>
                        </a:moveTo>
                        <a:lnTo>
                          <a:pt x="39291" y="38995"/>
                        </a:lnTo>
                        <a:lnTo>
                          <a:pt x="26784" y="38995"/>
                        </a:lnTo>
                        <a:lnTo>
                          <a:pt x="26784" y="66865"/>
                        </a:lnTo>
                        <a:cubicBezTo>
                          <a:pt x="26784" y="72504"/>
                          <a:pt x="26908" y="75800"/>
                          <a:pt x="27146" y="76733"/>
                        </a:cubicBezTo>
                        <a:cubicBezTo>
                          <a:pt x="27375" y="77667"/>
                          <a:pt x="27927" y="78438"/>
                          <a:pt x="28766" y="79048"/>
                        </a:cubicBezTo>
                        <a:cubicBezTo>
                          <a:pt x="29623" y="79657"/>
                          <a:pt x="30642" y="79962"/>
                          <a:pt x="31861" y="79962"/>
                        </a:cubicBezTo>
                        <a:cubicBezTo>
                          <a:pt x="33557" y="79962"/>
                          <a:pt x="36004" y="79372"/>
                          <a:pt x="39214" y="78200"/>
                        </a:cubicBezTo>
                        <a:lnTo>
                          <a:pt x="40777" y="92392"/>
                        </a:lnTo>
                        <a:cubicBezTo>
                          <a:pt x="36519" y="94212"/>
                          <a:pt x="31699" y="95126"/>
                          <a:pt x="26318" y="95126"/>
                        </a:cubicBezTo>
                        <a:cubicBezTo>
                          <a:pt x="23022" y="95126"/>
                          <a:pt x="20050" y="94574"/>
                          <a:pt x="17393" y="93469"/>
                        </a:cubicBezTo>
                        <a:cubicBezTo>
                          <a:pt x="14735" y="92364"/>
                          <a:pt x="12811" y="90926"/>
                          <a:pt x="11564" y="89173"/>
                        </a:cubicBezTo>
                        <a:cubicBezTo>
                          <a:pt x="10335" y="87411"/>
                          <a:pt x="9478" y="85039"/>
                          <a:pt x="8992" y="82039"/>
                        </a:cubicBezTo>
                        <a:cubicBezTo>
                          <a:pt x="8601" y="79915"/>
                          <a:pt x="8401" y="75619"/>
                          <a:pt x="8401" y="69142"/>
                        </a:cubicBezTo>
                        <a:lnTo>
                          <a:pt x="8401" y="38995"/>
                        </a:lnTo>
                        <a:lnTo>
                          <a:pt x="0" y="38995"/>
                        </a:lnTo>
                        <a:lnTo>
                          <a:pt x="0" y="24412"/>
                        </a:lnTo>
                        <a:lnTo>
                          <a:pt x="8401" y="24412"/>
                        </a:lnTo>
                        <a:lnTo>
                          <a:pt x="8401" y="10677"/>
                        </a:lnTo>
                        <a:lnTo>
                          <a:pt x="26765" y="0"/>
                        </a:lnTo>
                        <a:lnTo>
                          <a:pt x="26765" y="24412"/>
                        </a:lnTo>
                        <a:lnTo>
                          <a:pt x="39291" y="24412"/>
                        </a:lnTo>
                        <a:close/>
                      </a:path>
                    </a:pathLst>
                  </a:custGeom>
                  <a:solidFill>
                    <a:srgbClr val="000000"/>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ADAA29B-B407-A16B-C58A-C127901C70CA}"/>
                      </a:ext>
                    </a:extLst>
                  </p:cNvPr>
                  <p:cNvSpPr/>
                  <p:nvPr/>
                </p:nvSpPr>
                <p:spPr>
                  <a:xfrm>
                    <a:off x="10503103" y="3494951"/>
                    <a:ext cx="80029" cy="95469"/>
                  </a:xfrm>
                  <a:custGeom>
                    <a:avLst/>
                    <a:gdLst>
                      <a:gd name="connsiteX0" fmla="*/ 10 w 80029"/>
                      <a:gd name="connsiteY0" fmla="*/ 0 h 95469"/>
                      <a:gd name="connsiteX1" fmla="*/ 35233 w 80029"/>
                      <a:gd name="connsiteY1" fmla="*/ 0 h 95469"/>
                      <a:gd name="connsiteX2" fmla="*/ 53397 w 80029"/>
                      <a:gd name="connsiteY2" fmla="*/ 1819 h 95469"/>
                      <a:gd name="connsiteX3" fmla="*/ 67789 w 80029"/>
                      <a:gd name="connsiteY3" fmla="*/ 10611 h 95469"/>
                      <a:gd name="connsiteX4" fmla="*/ 76905 w 80029"/>
                      <a:gd name="connsiteY4" fmla="*/ 26079 h 95469"/>
                      <a:gd name="connsiteX5" fmla="*/ 80029 w 80029"/>
                      <a:gd name="connsiteY5" fmla="*/ 48644 h 95469"/>
                      <a:gd name="connsiteX6" fmla="*/ 77096 w 80029"/>
                      <a:gd name="connsiteY6" fmla="*/ 68961 h 95469"/>
                      <a:gd name="connsiteX7" fmla="*/ 66875 w 80029"/>
                      <a:gd name="connsiteY7" fmla="*/ 85830 h 95469"/>
                      <a:gd name="connsiteX8" fmla="*/ 53330 w 80029"/>
                      <a:gd name="connsiteY8" fmla="*/ 93450 h 95469"/>
                      <a:gd name="connsiteX9" fmla="*/ 36271 w 80029"/>
                      <a:gd name="connsiteY9" fmla="*/ 95469 h 95469"/>
                      <a:gd name="connsiteX10" fmla="*/ 0 w 80029"/>
                      <a:gd name="connsiteY10" fmla="*/ 95469 h 95469"/>
                      <a:gd name="connsiteX11" fmla="*/ 0 w 80029"/>
                      <a:gd name="connsiteY11" fmla="*/ 0 h 95469"/>
                      <a:gd name="connsiteX12" fmla="*/ 19288 w 80029"/>
                      <a:gd name="connsiteY12" fmla="*/ 16145 h 95469"/>
                      <a:gd name="connsiteX13" fmla="*/ 19288 w 80029"/>
                      <a:gd name="connsiteY13" fmla="*/ 79372 h 95469"/>
                      <a:gd name="connsiteX14" fmla="*/ 33681 w 80029"/>
                      <a:gd name="connsiteY14" fmla="*/ 79372 h 95469"/>
                      <a:gd name="connsiteX15" fmla="*/ 45339 w 80029"/>
                      <a:gd name="connsiteY15" fmla="*/ 78457 h 95469"/>
                      <a:gd name="connsiteX16" fmla="*/ 53112 w 80029"/>
                      <a:gd name="connsiteY16" fmla="*/ 74485 h 95469"/>
                      <a:gd name="connsiteX17" fmla="*/ 58160 w 80029"/>
                      <a:gd name="connsiteY17" fmla="*/ 65275 h 95469"/>
                      <a:gd name="connsiteX18" fmla="*/ 60112 w 80029"/>
                      <a:gd name="connsiteY18" fmla="*/ 47796 h 95469"/>
                      <a:gd name="connsiteX19" fmla="*/ 58160 w 80029"/>
                      <a:gd name="connsiteY19" fmla="*/ 30804 h 95469"/>
                      <a:gd name="connsiteX20" fmla="*/ 52692 w 80029"/>
                      <a:gd name="connsiteY20" fmla="*/ 21555 h 95469"/>
                      <a:gd name="connsiteX21" fmla="*/ 43767 w 80029"/>
                      <a:gd name="connsiteY21" fmla="*/ 17059 h 95469"/>
                      <a:gd name="connsiteX22" fmla="*/ 27947 w 80029"/>
                      <a:gd name="connsiteY22" fmla="*/ 16145 h 95469"/>
                      <a:gd name="connsiteX23" fmla="*/ 19288 w 80029"/>
                      <a:gd name="connsiteY23" fmla="*/ 16145 h 95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0029" h="95469">
                        <a:moveTo>
                          <a:pt x="10" y="0"/>
                        </a:moveTo>
                        <a:lnTo>
                          <a:pt x="35233" y="0"/>
                        </a:lnTo>
                        <a:cubicBezTo>
                          <a:pt x="43177" y="0"/>
                          <a:pt x="49235" y="610"/>
                          <a:pt x="53397" y="1819"/>
                        </a:cubicBezTo>
                        <a:cubicBezTo>
                          <a:pt x="58998" y="3467"/>
                          <a:pt x="63798" y="6401"/>
                          <a:pt x="67789" y="10611"/>
                        </a:cubicBezTo>
                        <a:cubicBezTo>
                          <a:pt x="71781" y="14821"/>
                          <a:pt x="74819" y="19974"/>
                          <a:pt x="76905" y="26079"/>
                        </a:cubicBezTo>
                        <a:cubicBezTo>
                          <a:pt x="78991" y="32185"/>
                          <a:pt x="80029" y="39700"/>
                          <a:pt x="80029" y="48644"/>
                        </a:cubicBezTo>
                        <a:cubicBezTo>
                          <a:pt x="80029" y="56502"/>
                          <a:pt x="79048" y="63274"/>
                          <a:pt x="77096" y="68961"/>
                        </a:cubicBezTo>
                        <a:cubicBezTo>
                          <a:pt x="74714" y="75905"/>
                          <a:pt x="71304" y="81524"/>
                          <a:pt x="66875" y="85830"/>
                        </a:cubicBezTo>
                        <a:cubicBezTo>
                          <a:pt x="63532" y="89087"/>
                          <a:pt x="59017" y="91621"/>
                          <a:pt x="53330" y="93450"/>
                        </a:cubicBezTo>
                        <a:cubicBezTo>
                          <a:pt x="49082" y="94793"/>
                          <a:pt x="43387" y="95469"/>
                          <a:pt x="36271" y="95469"/>
                        </a:cubicBezTo>
                        <a:lnTo>
                          <a:pt x="0" y="95469"/>
                        </a:lnTo>
                        <a:lnTo>
                          <a:pt x="0" y="0"/>
                        </a:lnTo>
                        <a:close/>
                        <a:moveTo>
                          <a:pt x="19288" y="16145"/>
                        </a:moveTo>
                        <a:lnTo>
                          <a:pt x="19288" y="79372"/>
                        </a:lnTo>
                        <a:lnTo>
                          <a:pt x="33681" y="79372"/>
                        </a:lnTo>
                        <a:cubicBezTo>
                          <a:pt x="39062" y="79372"/>
                          <a:pt x="42958" y="79067"/>
                          <a:pt x="45339" y="78457"/>
                        </a:cubicBezTo>
                        <a:cubicBezTo>
                          <a:pt x="48463" y="77676"/>
                          <a:pt x="51064" y="76352"/>
                          <a:pt x="53112" y="74485"/>
                        </a:cubicBezTo>
                        <a:cubicBezTo>
                          <a:pt x="55178" y="72619"/>
                          <a:pt x="56864" y="69542"/>
                          <a:pt x="58160" y="65275"/>
                        </a:cubicBezTo>
                        <a:cubicBezTo>
                          <a:pt x="59455" y="61008"/>
                          <a:pt x="60112" y="55169"/>
                          <a:pt x="60112" y="47796"/>
                        </a:cubicBezTo>
                        <a:cubicBezTo>
                          <a:pt x="60112" y="40424"/>
                          <a:pt x="59465" y="34747"/>
                          <a:pt x="58160" y="30804"/>
                        </a:cubicBezTo>
                        <a:cubicBezTo>
                          <a:pt x="56855" y="26860"/>
                          <a:pt x="55036" y="23774"/>
                          <a:pt x="52692" y="21555"/>
                        </a:cubicBezTo>
                        <a:cubicBezTo>
                          <a:pt x="50349" y="19336"/>
                          <a:pt x="47377" y="17840"/>
                          <a:pt x="43767" y="17059"/>
                        </a:cubicBezTo>
                        <a:cubicBezTo>
                          <a:pt x="41072" y="16450"/>
                          <a:pt x="35805" y="16145"/>
                          <a:pt x="27947" y="16145"/>
                        </a:cubicBezTo>
                        <a:lnTo>
                          <a:pt x="19288" y="16145"/>
                        </a:lnTo>
                        <a:close/>
                      </a:path>
                    </a:pathLst>
                  </a:custGeom>
                  <a:solidFill>
                    <a:srgbClr val="000000"/>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E85ECA18-EF99-B074-8710-5DA01A2D45BA}"/>
                      </a:ext>
                    </a:extLst>
                  </p:cNvPr>
                  <p:cNvSpPr/>
                  <p:nvPr/>
                </p:nvSpPr>
                <p:spPr>
                  <a:xfrm>
                    <a:off x="10594009" y="3519688"/>
                    <a:ext cx="64614" cy="72275"/>
                  </a:xfrm>
                  <a:custGeom>
                    <a:avLst/>
                    <a:gdLst>
                      <a:gd name="connsiteX0" fmla="*/ 45387 w 64614"/>
                      <a:gd name="connsiteY0" fmla="*/ 48711 h 72275"/>
                      <a:gd name="connsiteX1" fmla="*/ 63618 w 64614"/>
                      <a:gd name="connsiteY1" fmla="*/ 51768 h 72275"/>
                      <a:gd name="connsiteX2" fmla="*/ 52521 w 64614"/>
                      <a:gd name="connsiteY2" fmla="*/ 67037 h 72275"/>
                      <a:gd name="connsiteX3" fmla="*/ 33537 w 64614"/>
                      <a:gd name="connsiteY3" fmla="*/ 72276 h 72275"/>
                      <a:gd name="connsiteX4" fmla="*/ 6839 w 64614"/>
                      <a:gd name="connsiteY4" fmla="*/ 60493 h 72275"/>
                      <a:gd name="connsiteX5" fmla="*/ 0 w 64614"/>
                      <a:gd name="connsiteY5" fmla="*/ 36662 h 72275"/>
                      <a:gd name="connsiteX6" fmla="*/ 8982 w 64614"/>
                      <a:gd name="connsiteY6" fmla="*/ 9734 h 72275"/>
                      <a:gd name="connsiteX7" fmla="*/ 31709 w 64614"/>
                      <a:gd name="connsiteY7" fmla="*/ 0 h 72275"/>
                      <a:gd name="connsiteX8" fmla="*/ 56064 w 64614"/>
                      <a:gd name="connsiteY8" fmla="*/ 10192 h 72275"/>
                      <a:gd name="connsiteX9" fmla="*/ 64599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8 w 64614"/>
                      <a:gd name="connsiteY13" fmla="*/ 56264 h 72275"/>
                      <a:gd name="connsiteX14" fmla="*/ 45387 w 64614"/>
                      <a:gd name="connsiteY14" fmla="*/ 48711 h 72275"/>
                      <a:gd name="connsiteX15" fmla="*/ 46425 w 64614"/>
                      <a:gd name="connsiteY15" fmla="*/ 30213 h 72275"/>
                      <a:gd name="connsiteX16" fmla="*/ 42320 w 64614"/>
                      <a:gd name="connsiteY16" fmla="*/ 18136 h 72275"/>
                      <a:gd name="connsiteX17" fmla="*/ 32814 w 64614"/>
                      <a:gd name="connsiteY17" fmla="*/ 14002 h 72275"/>
                      <a:gd name="connsiteX18" fmla="*/ 22917 w 64614"/>
                      <a:gd name="connsiteY18" fmla="*/ 18364 h 72275"/>
                      <a:gd name="connsiteX19" fmla="*/ 19078 w 64614"/>
                      <a:gd name="connsiteY19" fmla="*/ 30213 h 72275"/>
                      <a:gd name="connsiteX20" fmla="*/ 46425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87" y="48711"/>
                        </a:moveTo>
                        <a:lnTo>
                          <a:pt x="63618" y="51768"/>
                        </a:lnTo>
                        <a:cubicBezTo>
                          <a:pt x="61274" y="58455"/>
                          <a:pt x="57569" y="63541"/>
                          <a:pt x="52521" y="67037"/>
                        </a:cubicBezTo>
                        <a:cubicBezTo>
                          <a:pt x="47463" y="70533"/>
                          <a:pt x="41138" y="72276"/>
                          <a:pt x="33537" y="72276"/>
                        </a:cubicBezTo>
                        <a:cubicBezTo>
                          <a:pt x="21507" y="72276"/>
                          <a:pt x="12621" y="68342"/>
                          <a:pt x="6839" y="60493"/>
                        </a:cubicBezTo>
                        <a:cubicBezTo>
                          <a:pt x="2277" y="54197"/>
                          <a:pt x="0" y="46253"/>
                          <a:pt x="0" y="36662"/>
                        </a:cubicBezTo>
                        <a:cubicBezTo>
                          <a:pt x="0" y="25203"/>
                          <a:pt x="2991" y="16221"/>
                          <a:pt x="8982" y="9734"/>
                        </a:cubicBezTo>
                        <a:cubicBezTo>
                          <a:pt x="14973" y="3248"/>
                          <a:pt x="22546" y="0"/>
                          <a:pt x="31709" y="0"/>
                        </a:cubicBezTo>
                        <a:cubicBezTo>
                          <a:pt x="41996" y="0"/>
                          <a:pt x="50120" y="3391"/>
                          <a:pt x="56064" y="10192"/>
                        </a:cubicBezTo>
                        <a:cubicBezTo>
                          <a:pt x="62008" y="16993"/>
                          <a:pt x="64856" y="27394"/>
                          <a:pt x="64599" y="41415"/>
                        </a:cubicBezTo>
                        <a:lnTo>
                          <a:pt x="18755" y="41415"/>
                        </a:lnTo>
                        <a:cubicBezTo>
                          <a:pt x="18888" y="46844"/>
                          <a:pt x="20355" y="51063"/>
                          <a:pt x="23184" y="54083"/>
                        </a:cubicBezTo>
                        <a:cubicBezTo>
                          <a:pt x="26013" y="57102"/>
                          <a:pt x="29528" y="58607"/>
                          <a:pt x="33728" y="58607"/>
                        </a:cubicBezTo>
                        <a:cubicBezTo>
                          <a:pt x="36595" y="58607"/>
                          <a:pt x="39005" y="57826"/>
                          <a:pt x="40958" y="56264"/>
                        </a:cubicBezTo>
                        <a:cubicBezTo>
                          <a:pt x="42910" y="54702"/>
                          <a:pt x="44396" y="52178"/>
                          <a:pt x="45387" y="48711"/>
                        </a:cubicBezTo>
                        <a:close/>
                        <a:moveTo>
                          <a:pt x="46425" y="30213"/>
                        </a:moveTo>
                        <a:cubicBezTo>
                          <a:pt x="46292" y="24917"/>
                          <a:pt x="44930" y="20888"/>
                          <a:pt x="42320" y="18136"/>
                        </a:cubicBezTo>
                        <a:cubicBezTo>
                          <a:pt x="39710" y="15383"/>
                          <a:pt x="36557" y="14002"/>
                          <a:pt x="32814" y="14002"/>
                        </a:cubicBezTo>
                        <a:cubicBezTo>
                          <a:pt x="28813" y="14002"/>
                          <a:pt x="25518" y="15459"/>
                          <a:pt x="22917" y="18364"/>
                        </a:cubicBezTo>
                        <a:cubicBezTo>
                          <a:pt x="20317" y="21269"/>
                          <a:pt x="19031" y="25222"/>
                          <a:pt x="19078" y="30213"/>
                        </a:cubicBezTo>
                        <a:lnTo>
                          <a:pt x="46425" y="30213"/>
                        </a:lnTo>
                        <a:close/>
                      </a:path>
                    </a:pathLst>
                  </a:custGeom>
                  <a:solidFill>
                    <a:srgbClr val="000000"/>
                  </a:solid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B9407A-CAC4-9D22-9979-AF8A5FBF24BC}"/>
                      </a:ext>
                    </a:extLst>
                  </p:cNvPr>
                  <p:cNvSpPr/>
                  <p:nvPr/>
                </p:nvSpPr>
                <p:spPr>
                  <a:xfrm>
                    <a:off x="10664656" y="3521250"/>
                    <a:ext cx="71818" cy="69151"/>
                  </a:xfrm>
                  <a:custGeom>
                    <a:avLst/>
                    <a:gdLst>
                      <a:gd name="connsiteX0" fmla="*/ 27870 w 71818"/>
                      <a:gd name="connsiteY0" fmla="*/ 69151 h 69151"/>
                      <a:gd name="connsiteX1" fmla="*/ 0 w 71818"/>
                      <a:gd name="connsiteY1" fmla="*/ 0 h 69151"/>
                      <a:gd name="connsiteX2" fmla="*/ 19212 w 71818"/>
                      <a:gd name="connsiteY2" fmla="*/ 0 h 69151"/>
                      <a:gd name="connsiteX3" fmla="*/ 32233 w 71818"/>
                      <a:gd name="connsiteY3" fmla="*/ 35290 h 69151"/>
                      <a:gd name="connsiteX4" fmla="*/ 36004 w 71818"/>
                      <a:gd name="connsiteY4" fmla="*/ 47072 h 69151"/>
                      <a:gd name="connsiteX5" fmla="*/ 37891 w 71818"/>
                      <a:gd name="connsiteY5" fmla="*/ 41148 h 69151"/>
                      <a:gd name="connsiteX6" fmla="*/ 39843 w 71818"/>
                      <a:gd name="connsiteY6" fmla="*/ 35290 h 69151"/>
                      <a:gd name="connsiteX7" fmla="*/ 52997 w 71818"/>
                      <a:gd name="connsiteY7" fmla="*/ 0 h 69151"/>
                      <a:gd name="connsiteX8" fmla="*/ 71819 w 71818"/>
                      <a:gd name="connsiteY8" fmla="*/ 0 h 69151"/>
                      <a:gd name="connsiteX9" fmla="*/ 44339 w 71818"/>
                      <a:gd name="connsiteY9" fmla="*/ 69151 h 69151"/>
                      <a:gd name="connsiteX10" fmla="*/ 27870 w 71818"/>
                      <a:gd name="connsiteY10" fmla="*/ 69151 h 6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8" h="69151">
                        <a:moveTo>
                          <a:pt x="27870" y="69151"/>
                        </a:moveTo>
                        <a:lnTo>
                          <a:pt x="0" y="0"/>
                        </a:lnTo>
                        <a:lnTo>
                          <a:pt x="19212" y="0"/>
                        </a:lnTo>
                        <a:lnTo>
                          <a:pt x="32233" y="35290"/>
                        </a:lnTo>
                        <a:lnTo>
                          <a:pt x="36004" y="47072"/>
                        </a:lnTo>
                        <a:cubicBezTo>
                          <a:pt x="37005" y="44082"/>
                          <a:pt x="37633" y="42100"/>
                          <a:pt x="37891" y="41148"/>
                        </a:cubicBezTo>
                        <a:cubicBezTo>
                          <a:pt x="38491" y="39195"/>
                          <a:pt x="39148" y="37243"/>
                          <a:pt x="39843" y="35290"/>
                        </a:cubicBezTo>
                        <a:lnTo>
                          <a:pt x="52997" y="0"/>
                        </a:lnTo>
                        <a:lnTo>
                          <a:pt x="71819" y="0"/>
                        </a:lnTo>
                        <a:lnTo>
                          <a:pt x="44339" y="69151"/>
                        </a:lnTo>
                        <a:lnTo>
                          <a:pt x="27870" y="69151"/>
                        </a:lnTo>
                        <a:close/>
                      </a:path>
                    </a:pathLst>
                  </a:custGeom>
                  <a:solidFill>
                    <a:srgbClr val="000000"/>
                  </a:solid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33794149-270F-94A2-8F37-4ED744FF6CBD}"/>
                      </a:ext>
                    </a:extLst>
                  </p:cNvPr>
                  <p:cNvSpPr/>
                  <p:nvPr/>
                </p:nvSpPr>
                <p:spPr>
                  <a:xfrm>
                    <a:off x="10747676" y="3494951"/>
                    <a:ext cx="18297" cy="95449"/>
                  </a:xfrm>
                  <a:custGeom>
                    <a:avLst/>
                    <a:gdLst>
                      <a:gd name="connsiteX0" fmla="*/ 0 w 18297"/>
                      <a:gd name="connsiteY0" fmla="*/ 16926 h 95449"/>
                      <a:gd name="connsiteX1" fmla="*/ 0 w 18297"/>
                      <a:gd name="connsiteY1" fmla="*/ 0 h 95449"/>
                      <a:gd name="connsiteX2" fmla="*/ 18298 w 18297"/>
                      <a:gd name="connsiteY2" fmla="*/ 0 h 95449"/>
                      <a:gd name="connsiteX3" fmla="*/ 18298 w 18297"/>
                      <a:gd name="connsiteY3" fmla="*/ 16926 h 95449"/>
                      <a:gd name="connsiteX4" fmla="*/ 0 w 18297"/>
                      <a:gd name="connsiteY4" fmla="*/ 16926 h 95449"/>
                      <a:gd name="connsiteX5" fmla="*/ 0 w 18297"/>
                      <a:gd name="connsiteY5" fmla="*/ 95450 h 95449"/>
                      <a:gd name="connsiteX6" fmla="*/ 0 w 18297"/>
                      <a:gd name="connsiteY6" fmla="*/ 26299 h 95449"/>
                      <a:gd name="connsiteX7" fmla="*/ 18298 w 18297"/>
                      <a:gd name="connsiteY7" fmla="*/ 26299 h 95449"/>
                      <a:gd name="connsiteX8" fmla="*/ 18298 w 18297"/>
                      <a:gd name="connsiteY8" fmla="*/ 95450 h 95449"/>
                      <a:gd name="connsiteX9" fmla="*/ 0 w 18297"/>
                      <a:gd name="connsiteY9" fmla="*/ 95450 h 9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97" h="95449">
                        <a:moveTo>
                          <a:pt x="0" y="16926"/>
                        </a:moveTo>
                        <a:lnTo>
                          <a:pt x="0" y="0"/>
                        </a:lnTo>
                        <a:lnTo>
                          <a:pt x="18298" y="0"/>
                        </a:lnTo>
                        <a:lnTo>
                          <a:pt x="18298" y="16926"/>
                        </a:lnTo>
                        <a:lnTo>
                          <a:pt x="0" y="16926"/>
                        </a:lnTo>
                        <a:close/>
                        <a:moveTo>
                          <a:pt x="0" y="95450"/>
                        </a:moveTo>
                        <a:lnTo>
                          <a:pt x="0" y="26299"/>
                        </a:lnTo>
                        <a:lnTo>
                          <a:pt x="18298" y="26299"/>
                        </a:lnTo>
                        <a:lnTo>
                          <a:pt x="18298" y="95450"/>
                        </a:lnTo>
                        <a:lnTo>
                          <a:pt x="0" y="95450"/>
                        </a:lnTo>
                        <a:close/>
                      </a:path>
                    </a:pathLst>
                  </a:custGeom>
                  <a:solidFill>
                    <a:srgbClr val="000000"/>
                  </a:solid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D0BC3CEC-1B88-4E8B-4239-0DC609E28190}"/>
                      </a:ext>
                    </a:extLst>
                  </p:cNvPr>
                  <p:cNvSpPr/>
                  <p:nvPr/>
                </p:nvSpPr>
                <p:spPr>
                  <a:xfrm>
                    <a:off x="10780690" y="3519707"/>
                    <a:ext cx="65236" cy="72266"/>
                  </a:xfrm>
                  <a:custGeom>
                    <a:avLst/>
                    <a:gdLst>
                      <a:gd name="connsiteX0" fmla="*/ 64332 w 65236"/>
                      <a:gd name="connsiteY0" fmla="*/ 21993 h 72266"/>
                      <a:gd name="connsiteX1" fmla="*/ 46292 w 65236"/>
                      <a:gd name="connsiteY1" fmla="*/ 25251 h 72266"/>
                      <a:gd name="connsiteX2" fmla="*/ 42158 w 65236"/>
                      <a:gd name="connsiteY2" fmla="*/ 17116 h 72266"/>
                      <a:gd name="connsiteX3" fmla="*/ 33785 w 65236"/>
                      <a:gd name="connsiteY3" fmla="*/ 14383 h 72266"/>
                      <a:gd name="connsiteX4" fmla="*/ 22879 w 65236"/>
                      <a:gd name="connsiteY4" fmla="*/ 19107 h 72266"/>
                      <a:gd name="connsiteX5" fmla="*/ 18802 w 65236"/>
                      <a:gd name="connsiteY5" fmla="*/ 34900 h 72266"/>
                      <a:gd name="connsiteX6" fmla="*/ 22936 w 65236"/>
                      <a:gd name="connsiteY6" fmla="*/ 52283 h 72266"/>
                      <a:gd name="connsiteX7" fmla="*/ 34042 w 65236"/>
                      <a:gd name="connsiteY7" fmla="*/ 57359 h 72266"/>
                      <a:gd name="connsiteX8" fmla="*/ 42577 w 65236"/>
                      <a:gd name="connsiteY8" fmla="*/ 54397 h 72266"/>
                      <a:gd name="connsiteX9" fmla="*/ 47263 w 65236"/>
                      <a:gd name="connsiteY9" fmla="*/ 44205 h 72266"/>
                      <a:gd name="connsiteX10" fmla="*/ 65237 w 65236"/>
                      <a:gd name="connsiteY10" fmla="*/ 47263 h 72266"/>
                      <a:gd name="connsiteX11" fmla="*/ 54493 w 65236"/>
                      <a:gd name="connsiteY11" fmla="*/ 65951 h 72266"/>
                      <a:gd name="connsiteX12" fmla="*/ 33204 w 65236"/>
                      <a:gd name="connsiteY12" fmla="*/ 72266 h 72266"/>
                      <a:gd name="connsiteX13" fmla="*/ 9011 w 65236"/>
                      <a:gd name="connsiteY13" fmla="*/ 62694 h 72266"/>
                      <a:gd name="connsiteX14" fmla="*/ 0 w 65236"/>
                      <a:gd name="connsiteY14" fmla="*/ 36195 h 72266"/>
                      <a:gd name="connsiteX15" fmla="*/ 9049 w 65236"/>
                      <a:gd name="connsiteY15" fmla="*/ 9534 h 72266"/>
                      <a:gd name="connsiteX16" fmla="*/ 33528 w 65236"/>
                      <a:gd name="connsiteY16" fmla="*/ 0 h 72266"/>
                      <a:gd name="connsiteX17" fmla="*/ 53616 w 65236"/>
                      <a:gd name="connsiteY17" fmla="*/ 5439 h 72266"/>
                      <a:gd name="connsiteX18" fmla="*/ 64332 w 65236"/>
                      <a:gd name="connsiteY18" fmla="*/ 21993 h 72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236" h="72266">
                        <a:moveTo>
                          <a:pt x="64332" y="21993"/>
                        </a:moveTo>
                        <a:lnTo>
                          <a:pt x="46292" y="25251"/>
                        </a:lnTo>
                        <a:cubicBezTo>
                          <a:pt x="45682" y="21650"/>
                          <a:pt x="44301" y="18936"/>
                          <a:pt x="42158" y="17116"/>
                        </a:cubicBezTo>
                        <a:cubicBezTo>
                          <a:pt x="39996" y="15297"/>
                          <a:pt x="37205" y="14383"/>
                          <a:pt x="33785" y="14383"/>
                        </a:cubicBezTo>
                        <a:cubicBezTo>
                          <a:pt x="29223" y="14383"/>
                          <a:pt x="25594" y="15954"/>
                          <a:pt x="22879" y="19107"/>
                        </a:cubicBezTo>
                        <a:cubicBezTo>
                          <a:pt x="20164" y="22260"/>
                          <a:pt x="18802" y="27518"/>
                          <a:pt x="18802" y="34900"/>
                        </a:cubicBezTo>
                        <a:cubicBezTo>
                          <a:pt x="18802" y="43101"/>
                          <a:pt x="20184" y="48901"/>
                          <a:pt x="22936" y="52283"/>
                        </a:cubicBezTo>
                        <a:cubicBezTo>
                          <a:pt x="25698" y="55664"/>
                          <a:pt x="29394" y="57359"/>
                          <a:pt x="34042" y="57359"/>
                        </a:cubicBezTo>
                        <a:cubicBezTo>
                          <a:pt x="37519" y="57359"/>
                          <a:pt x="40357" y="56369"/>
                          <a:pt x="42577" y="54397"/>
                        </a:cubicBezTo>
                        <a:cubicBezTo>
                          <a:pt x="44796" y="52426"/>
                          <a:pt x="46349" y="49025"/>
                          <a:pt x="47263" y="44205"/>
                        </a:cubicBezTo>
                        <a:lnTo>
                          <a:pt x="65237" y="47263"/>
                        </a:lnTo>
                        <a:cubicBezTo>
                          <a:pt x="63370" y="55512"/>
                          <a:pt x="59798" y="61741"/>
                          <a:pt x="54493" y="65951"/>
                        </a:cubicBezTo>
                        <a:cubicBezTo>
                          <a:pt x="49187" y="70161"/>
                          <a:pt x="42101" y="72266"/>
                          <a:pt x="33204" y="72266"/>
                        </a:cubicBezTo>
                        <a:cubicBezTo>
                          <a:pt x="23089" y="72266"/>
                          <a:pt x="15030" y="69075"/>
                          <a:pt x="9011" y="62694"/>
                        </a:cubicBezTo>
                        <a:cubicBezTo>
                          <a:pt x="3000" y="56312"/>
                          <a:pt x="0" y="47482"/>
                          <a:pt x="0" y="36195"/>
                        </a:cubicBezTo>
                        <a:cubicBezTo>
                          <a:pt x="0" y="24775"/>
                          <a:pt x="3020" y="15888"/>
                          <a:pt x="9049" y="9534"/>
                        </a:cubicBezTo>
                        <a:cubicBezTo>
                          <a:pt x="15078" y="3181"/>
                          <a:pt x="23241" y="0"/>
                          <a:pt x="33528" y="0"/>
                        </a:cubicBezTo>
                        <a:cubicBezTo>
                          <a:pt x="41958" y="0"/>
                          <a:pt x="48644" y="1810"/>
                          <a:pt x="53616" y="5439"/>
                        </a:cubicBezTo>
                        <a:cubicBezTo>
                          <a:pt x="58588" y="9049"/>
                          <a:pt x="62160" y="14573"/>
                          <a:pt x="64332" y="21993"/>
                        </a:cubicBezTo>
                        <a:close/>
                      </a:path>
                    </a:pathLst>
                  </a:custGeom>
                  <a:solidFill>
                    <a:srgbClr val="000000"/>
                  </a:solid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9B3BCE1B-08C6-F475-789D-85B228EF4800}"/>
                      </a:ext>
                    </a:extLst>
                  </p:cNvPr>
                  <p:cNvSpPr/>
                  <p:nvPr/>
                </p:nvSpPr>
                <p:spPr>
                  <a:xfrm>
                    <a:off x="10853547" y="3519688"/>
                    <a:ext cx="64614" cy="72275"/>
                  </a:xfrm>
                  <a:custGeom>
                    <a:avLst/>
                    <a:gdLst>
                      <a:gd name="connsiteX0" fmla="*/ 45386 w 64614"/>
                      <a:gd name="connsiteY0" fmla="*/ 48711 h 72275"/>
                      <a:gd name="connsiteX1" fmla="*/ 63617 w 64614"/>
                      <a:gd name="connsiteY1" fmla="*/ 51768 h 72275"/>
                      <a:gd name="connsiteX2" fmla="*/ 52521 w 64614"/>
                      <a:gd name="connsiteY2" fmla="*/ 67037 h 72275"/>
                      <a:gd name="connsiteX3" fmla="*/ 33537 w 64614"/>
                      <a:gd name="connsiteY3" fmla="*/ 72276 h 72275"/>
                      <a:gd name="connsiteX4" fmla="*/ 6839 w 64614"/>
                      <a:gd name="connsiteY4" fmla="*/ 60493 h 72275"/>
                      <a:gd name="connsiteX5" fmla="*/ 0 w 64614"/>
                      <a:gd name="connsiteY5" fmla="*/ 36662 h 72275"/>
                      <a:gd name="connsiteX6" fmla="*/ 8982 w 64614"/>
                      <a:gd name="connsiteY6" fmla="*/ 9734 h 72275"/>
                      <a:gd name="connsiteX7" fmla="*/ 31709 w 64614"/>
                      <a:gd name="connsiteY7" fmla="*/ 0 h 72275"/>
                      <a:gd name="connsiteX8" fmla="*/ 56064 w 64614"/>
                      <a:gd name="connsiteY8" fmla="*/ 10192 h 72275"/>
                      <a:gd name="connsiteX9" fmla="*/ 64598 w 64614"/>
                      <a:gd name="connsiteY9" fmla="*/ 41415 h 72275"/>
                      <a:gd name="connsiteX10" fmla="*/ 18755 w 64614"/>
                      <a:gd name="connsiteY10" fmla="*/ 41415 h 72275"/>
                      <a:gd name="connsiteX11" fmla="*/ 23184 w 64614"/>
                      <a:gd name="connsiteY11" fmla="*/ 54083 h 72275"/>
                      <a:gd name="connsiteX12" fmla="*/ 33728 w 64614"/>
                      <a:gd name="connsiteY12" fmla="*/ 58607 h 72275"/>
                      <a:gd name="connsiteX13" fmla="*/ 40957 w 64614"/>
                      <a:gd name="connsiteY13" fmla="*/ 56264 h 72275"/>
                      <a:gd name="connsiteX14" fmla="*/ 45386 w 64614"/>
                      <a:gd name="connsiteY14" fmla="*/ 48711 h 72275"/>
                      <a:gd name="connsiteX15" fmla="*/ 46425 w 64614"/>
                      <a:gd name="connsiteY15" fmla="*/ 30213 h 72275"/>
                      <a:gd name="connsiteX16" fmla="*/ 42320 w 64614"/>
                      <a:gd name="connsiteY16" fmla="*/ 18136 h 72275"/>
                      <a:gd name="connsiteX17" fmla="*/ 32813 w 64614"/>
                      <a:gd name="connsiteY17" fmla="*/ 14002 h 72275"/>
                      <a:gd name="connsiteX18" fmla="*/ 22917 w 64614"/>
                      <a:gd name="connsiteY18" fmla="*/ 18364 h 72275"/>
                      <a:gd name="connsiteX19" fmla="*/ 19078 w 64614"/>
                      <a:gd name="connsiteY19" fmla="*/ 30213 h 72275"/>
                      <a:gd name="connsiteX20" fmla="*/ 46425 w 64614"/>
                      <a:gd name="connsiteY20" fmla="*/ 30213 h 72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14" h="72275">
                        <a:moveTo>
                          <a:pt x="45386" y="48711"/>
                        </a:moveTo>
                        <a:lnTo>
                          <a:pt x="63617" y="51768"/>
                        </a:lnTo>
                        <a:cubicBezTo>
                          <a:pt x="61274" y="58455"/>
                          <a:pt x="57569" y="63541"/>
                          <a:pt x="52521" y="67037"/>
                        </a:cubicBezTo>
                        <a:cubicBezTo>
                          <a:pt x="47463" y="70533"/>
                          <a:pt x="41138" y="72276"/>
                          <a:pt x="33537" y="72276"/>
                        </a:cubicBezTo>
                        <a:cubicBezTo>
                          <a:pt x="21507" y="72276"/>
                          <a:pt x="12620" y="68342"/>
                          <a:pt x="6839" y="60493"/>
                        </a:cubicBezTo>
                        <a:cubicBezTo>
                          <a:pt x="2276" y="54197"/>
                          <a:pt x="0" y="46253"/>
                          <a:pt x="0" y="36662"/>
                        </a:cubicBezTo>
                        <a:cubicBezTo>
                          <a:pt x="0" y="25203"/>
                          <a:pt x="2991" y="16221"/>
                          <a:pt x="8982" y="9734"/>
                        </a:cubicBezTo>
                        <a:cubicBezTo>
                          <a:pt x="14973" y="3248"/>
                          <a:pt x="22545" y="0"/>
                          <a:pt x="31709" y="0"/>
                        </a:cubicBezTo>
                        <a:cubicBezTo>
                          <a:pt x="41996" y="0"/>
                          <a:pt x="50120" y="3391"/>
                          <a:pt x="56064" y="10192"/>
                        </a:cubicBezTo>
                        <a:cubicBezTo>
                          <a:pt x="62008" y="16993"/>
                          <a:pt x="64856" y="27394"/>
                          <a:pt x="64598" y="41415"/>
                        </a:cubicBezTo>
                        <a:lnTo>
                          <a:pt x="18755" y="41415"/>
                        </a:lnTo>
                        <a:cubicBezTo>
                          <a:pt x="18888" y="46844"/>
                          <a:pt x="20355" y="51063"/>
                          <a:pt x="23184" y="54083"/>
                        </a:cubicBezTo>
                        <a:cubicBezTo>
                          <a:pt x="26013" y="57102"/>
                          <a:pt x="29527" y="58607"/>
                          <a:pt x="33728" y="58607"/>
                        </a:cubicBezTo>
                        <a:cubicBezTo>
                          <a:pt x="36595" y="58607"/>
                          <a:pt x="39005" y="57826"/>
                          <a:pt x="40957" y="56264"/>
                        </a:cubicBezTo>
                        <a:cubicBezTo>
                          <a:pt x="42910" y="54702"/>
                          <a:pt x="44396" y="52178"/>
                          <a:pt x="45386" y="48711"/>
                        </a:cubicBezTo>
                        <a:close/>
                        <a:moveTo>
                          <a:pt x="46425" y="30213"/>
                        </a:moveTo>
                        <a:cubicBezTo>
                          <a:pt x="46291" y="24917"/>
                          <a:pt x="44929" y="20888"/>
                          <a:pt x="42320" y="18136"/>
                        </a:cubicBezTo>
                        <a:cubicBezTo>
                          <a:pt x="39709" y="15383"/>
                          <a:pt x="36557" y="14002"/>
                          <a:pt x="32813" y="14002"/>
                        </a:cubicBezTo>
                        <a:cubicBezTo>
                          <a:pt x="28813" y="14002"/>
                          <a:pt x="25517" y="15459"/>
                          <a:pt x="22917" y="18364"/>
                        </a:cubicBezTo>
                        <a:cubicBezTo>
                          <a:pt x="20317" y="21269"/>
                          <a:pt x="19031" y="25222"/>
                          <a:pt x="19078" y="30213"/>
                        </a:cubicBezTo>
                        <a:lnTo>
                          <a:pt x="46425" y="30213"/>
                        </a:lnTo>
                        <a:close/>
                      </a:path>
                    </a:pathLst>
                  </a:custGeom>
                  <a:solidFill>
                    <a:srgbClr val="000000"/>
                  </a:solidFill>
                  <a:ln w="9525" cap="flat">
                    <a:noFill/>
                    <a:prstDash val="solid"/>
                    <a:miter/>
                  </a:ln>
                </p:spPr>
                <p:txBody>
                  <a:bodyPr rtlCol="0" anchor="ctr"/>
                  <a:lstStyle/>
                  <a:p>
                    <a:endParaRPr lang="en-US"/>
                  </a:p>
                </p:txBody>
              </p:sp>
            </p:grpSp>
            <p:sp>
              <p:nvSpPr>
                <p:cNvPr id="133" name="Freeform: Shape 132">
                  <a:extLst>
                    <a:ext uri="{FF2B5EF4-FFF2-40B4-BE49-F238E27FC236}">
                      <a16:creationId xmlns:a16="http://schemas.microsoft.com/office/drawing/2014/main" id="{465DB9DE-1CBB-7D0C-21C2-AAB31385A1D2}"/>
                    </a:ext>
                  </a:extLst>
                </p:cNvPr>
                <p:cNvSpPr/>
                <p:nvPr/>
              </p:nvSpPr>
              <p:spPr>
                <a:xfrm>
                  <a:off x="10306050" y="3170006"/>
                  <a:ext cx="809625" cy="619125"/>
                </a:xfrm>
                <a:custGeom>
                  <a:avLst/>
                  <a:gdLst>
                    <a:gd name="connsiteX0" fmla="*/ 0 w 809625"/>
                    <a:gd name="connsiteY0" fmla="*/ 0 h 619125"/>
                    <a:gd name="connsiteX1" fmla="*/ 809625 w 809625"/>
                    <a:gd name="connsiteY1" fmla="*/ 0 h 619125"/>
                    <a:gd name="connsiteX2" fmla="*/ 809625 w 809625"/>
                    <a:gd name="connsiteY2" fmla="*/ 619125 h 619125"/>
                    <a:gd name="connsiteX3" fmla="*/ 0 w 809625"/>
                    <a:gd name="connsiteY3" fmla="*/ 619125 h 619125"/>
                  </a:gdLst>
                  <a:ahLst/>
                  <a:cxnLst>
                    <a:cxn ang="0">
                      <a:pos x="connsiteX0" y="connsiteY0"/>
                    </a:cxn>
                    <a:cxn ang="0">
                      <a:pos x="connsiteX1" y="connsiteY1"/>
                    </a:cxn>
                    <a:cxn ang="0">
                      <a:pos x="connsiteX2" y="connsiteY2"/>
                    </a:cxn>
                    <a:cxn ang="0">
                      <a:pos x="connsiteX3" y="connsiteY3"/>
                    </a:cxn>
                  </a:cxnLst>
                  <a:rect l="l" t="t" r="r" b="b"/>
                  <a:pathLst>
                    <a:path w="809625" h="619125">
                      <a:moveTo>
                        <a:pt x="0" y="0"/>
                      </a:moveTo>
                      <a:lnTo>
                        <a:pt x="809625" y="0"/>
                      </a:lnTo>
                      <a:lnTo>
                        <a:pt x="809625" y="619125"/>
                      </a:lnTo>
                      <a:lnTo>
                        <a:pt x="0" y="619125"/>
                      </a:lnTo>
                      <a:close/>
                    </a:path>
                  </a:pathLst>
                </a:custGeom>
                <a:noFill/>
                <a:ln w="19050" cap="flat">
                  <a:solidFill>
                    <a:srgbClr val="000000"/>
                  </a:solidFill>
                  <a:prstDash val="solid"/>
                  <a:miter/>
                </a:ln>
              </p:spPr>
              <p:txBody>
                <a:bodyPr rtlCol="0" anchor="ctr"/>
                <a:lstStyle/>
                <a:p>
                  <a:endParaRPr lang="en-US"/>
                </a:p>
              </p:txBody>
            </p:sp>
          </p:grpSp>
        </p:grpSp>
        <p:sp>
          <p:nvSpPr>
            <p:cNvPr id="11" name="TextBox 10">
              <a:extLst>
                <a:ext uri="{FF2B5EF4-FFF2-40B4-BE49-F238E27FC236}">
                  <a16:creationId xmlns:a16="http://schemas.microsoft.com/office/drawing/2014/main" id="{8B58A7E8-C930-187D-ABBB-B90AA2B7D55F}"/>
                </a:ext>
              </a:extLst>
            </p:cNvPr>
            <p:cNvSpPr txBox="1"/>
            <p:nvPr/>
          </p:nvSpPr>
          <p:spPr>
            <a:xfrm>
              <a:off x="5761195" y="5306794"/>
              <a:ext cx="5870257" cy="230832"/>
            </a:xfrm>
            <a:prstGeom prst="rect">
              <a:avLst/>
            </a:prstGeom>
            <a:noFill/>
          </p:spPr>
          <p:txBody>
            <a:bodyPr wrap="square">
              <a:spAutoFit/>
            </a:bodyPr>
            <a:lstStyle/>
            <a:p>
              <a:r>
                <a:rPr lang="en-US" sz="900" dirty="0"/>
                <a:t>By </a:t>
              </a:r>
              <a:r>
                <a:rPr lang="en-US" sz="900" dirty="0" err="1"/>
                <a:t>Kapooht</a:t>
              </a:r>
              <a:r>
                <a:rPr lang="en-US" sz="900" dirty="0"/>
                <a:t> - Own work, CC BY-SA 3.0, https://commons.wikimedia.org/w/index.php?curid=25789639</a:t>
              </a:r>
            </a:p>
          </p:txBody>
        </p:sp>
        <p:sp>
          <p:nvSpPr>
            <p:cNvPr id="12" name="TextBox 11">
              <a:extLst>
                <a:ext uri="{FF2B5EF4-FFF2-40B4-BE49-F238E27FC236}">
                  <a16:creationId xmlns:a16="http://schemas.microsoft.com/office/drawing/2014/main" id="{78A4CFE3-1A46-76AE-DCDE-0B6BDB392735}"/>
                </a:ext>
              </a:extLst>
            </p:cNvPr>
            <p:cNvSpPr txBox="1"/>
            <p:nvPr/>
          </p:nvSpPr>
          <p:spPr>
            <a:xfrm>
              <a:off x="5851207" y="4968240"/>
              <a:ext cx="5690235" cy="307777"/>
            </a:xfrm>
            <a:prstGeom prst="rect">
              <a:avLst/>
            </a:prstGeom>
            <a:noFill/>
          </p:spPr>
          <p:txBody>
            <a:bodyPr wrap="square" rtlCol="0">
              <a:spAutoFit/>
            </a:bodyPr>
            <a:lstStyle/>
            <a:p>
              <a:pPr algn="ctr"/>
              <a:r>
                <a:rPr lang="en-US" sz="1400" dirty="0"/>
                <a:t>Von Neumann Architecture, courtesy of Wikipedia</a:t>
              </a:r>
            </a:p>
          </p:txBody>
        </p:sp>
      </p:grpSp>
      <p:sp>
        <p:nvSpPr>
          <p:cNvPr id="135" name="Content Placeholder 2">
            <a:extLst>
              <a:ext uri="{FF2B5EF4-FFF2-40B4-BE49-F238E27FC236}">
                <a16:creationId xmlns:a16="http://schemas.microsoft.com/office/drawing/2014/main" id="{CBE1D739-146E-5514-A274-45DC481FC709}"/>
              </a:ext>
            </a:extLst>
          </p:cNvPr>
          <p:cNvSpPr>
            <a:spLocks noGrp="1"/>
          </p:cNvSpPr>
          <p:nvPr>
            <p:ph idx="1"/>
          </p:nvPr>
        </p:nvSpPr>
        <p:spPr>
          <a:xfrm>
            <a:off x="1066802" y="1891284"/>
            <a:ext cx="4777156" cy="3901821"/>
          </a:xfrm>
        </p:spPr>
        <p:txBody>
          <a:bodyPr/>
          <a:lstStyle/>
          <a:p>
            <a:r>
              <a:rPr lang="en-US" dirty="0"/>
              <a:t>Is at the same time more and less complicated than it looks ;]</a:t>
            </a:r>
          </a:p>
          <a:p>
            <a:r>
              <a:rPr lang="en-US" dirty="0"/>
              <a:t>For our purposes, however, it is deceptively simple</a:t>
            </a:r>
          </a:p>
          <a:p>
            <a:r>
              <a:rPr lang="en-US" dirty="0"/>
              <a:t>A predictable black-box doing our bidding through small, discrete instructions</a:t>
            </a:r>
          </a:p>
          <a:p>
            <a:pPr lvl="1"/>
            <a:r>
              <a:rPr lang="en-US" dirty="0"/>
              <a:t>Put instruction and, optionally, some data into it</a:t>
            </a:r>
          </a:p>
          <a:p>
            <a:pPr lvl="1"/>
            <a:r>
              <a:rPr lang="en-US" dirty="0"/>
              <a:t>Receive result</a:t>
            </a:r>
          </a:p>
          <a:p>
            <a:pPr lvl="1"/>
            <a:r>
              <a:rPr lang="en-US" dirty="0"/>
              <a:t>Rinse and repeat</a:t>
            </a:r>
          </a:p>
        </p:txBody>
      </p:sp>
    </p:spTree>
    <p:extLst>
      <p:ext uri="{BB962C8B-B14F-4D97-AF65-F5344CB8AC3E}">
        <p14:creationId xmlns:p14="http://schemas.microsoft.com/office/powerpoint/2010/main" val="4019059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127BB-E3BC-0F9C-0EE9-2987FDB8091B}"/>
              </a:ext>
            </a:extLst>
          </p:cNvPr>
          <p:cNvSpPr>
            <a:spLocks noGrp="1"/>
          </p:cNvSpPr>
          <p:nvPr>
            <p:ph type="title"/>
          </p:nvPr>
        </p:nvSpPr>
        <p:spPr/>
        <p:txBody>
          <a:bodyPr/>
          <a:lstStyle/>
          <a:p>
            <a:r>
              <a:rPr lang="en-US" dirty="0"/>
              <a:t>How do we interact with processor?</a:t>
            </a:r>
          </a:p>
        </p:txBody>
      </p:sp>
      <p:sp>
        <p:nvSpPr>
          <p:cNvPr id="3" name="Content Placeholder 2">
            <a:extLst>
              <a:ext uri="{FF2B5EF4-FFF2-40B4-BE49-F238E27FC236}">
                <a16:creationId xmlns:a16="http://schemas.microsoft.com/office/drawing/2014/main" id="{AC1929B2-EF31-1283-4C38-B6724CABD248}"/>
              </a:ext>
            </a:extLst>
          </p:cNvPr>
          <p:cNvSpPr>
            <a:spLocks noGrp="1"/>
          </p:cNvSpPr>
          <p:nvPr>
            <p:ph idx="1"/>
          </p:nvPr>
        </p:nvSpPr>
        <p:spPr/>
        <p:txBody>
          <a:bodyPr/>
          <a:lstStyle/>
          <a:p>
            <a:r>
              <a:rPr lang="en-US" dirty="0"/>
              <a:t>We specify </a:t>
            </a:r>
            <a:r>
              <a:rPr lang="en-US" i="1" dirty="0"/>
              <a:t>instruction (opcode)</a:t>
            </a:r>
            <a:r>
              <a:rPr lang="en-US" dirty="0"/>
              <a:t>, which tells what operation should be performed</a:t>
            </a:r>
          </a:p>
          <a:p>
            <a:r>
              <a:rPr lang="en-US" dirty="0"/>
              <a:t>Data is passed and received through set of </a:t>
            </a:r>
            <a:r>
              <a:rPr lang="en-US" i="1" dirty="0"/>
              <a:t>registers </a:t>
            </a:r>
            <a:r>
              <a:rPr lang="en-US" dirty="0"/>
              <a:t>and/or memory </a:t>
            </a:r>
            <a:r>
              <a:rPr lang="en-US" i="1" dirty="0"/>
              <a:t>pointers</a:t>
            </a:r>
          </a:p>
          <a:p>
            <a:r>
              <a:rPr lang="en-US" dirty="0"/>
              <a:t>Available instructions, data types, registers, addressing modes, and memory are all specified in ISAs (Instruction Set Architecture)</a:t>
            </a:r>
          </a:p>
          <a:p>
            <a:r>
              <a:rPr lang="en-US" dirty="0"/>
              <a:t>Most of the desktop world is running on AMD64 ISA, also known as x86-64, x64, Intel 64</a:t>
            </a:r>
          </a:p>
          <a:p>
            <a:pPr lvl="1"/>
            <a:r>
              <a:rPr lang="en-US" dirty="0"/>
              <a:t>We will be working with this one!</a:t>
            </a:r>
          </a:p>
          <a:p>
            <a:r>
              <a:rPr lang="en-US" dirty="0"/>
              <a:t>It is an extension of x86 ISA, which was base of most of the 32-bit systems a while ago</a:t>
            </a:r>
          </a:p>
          <a:p>
            <a:r>
              <a:rPr lang="en-US" dirty="0"/>
              <a:t>Other ISAs exist, most important are ARM64 and RISC-V</a:t>
            </a:r>
          </a:p>
          <a:p>
            <a:r>
              <a:rPr lang="en-US" dirty="0"/>
              <a:t>x64 is a painfully bloated instruction set (think, modern C++). Luckily for our purposes we do not have to nerd over most of them</a:t>
            </a:r>
          </a:p>
          <a:p>
            <a:endParaRPr lang="en-US" dirty="0"/>
          </a:p>
        </p:txBody>
      </p:sp>
    </p:spTree>
    <p:extLst>
      <p:ext uri="{BB962C8B-B14F-4D97-AF65-F5344CB8AC3E}">
        <p14:creationId xmlns:p14="http://schemas.microsoft.com/office/powerpoint/2010/main" val="42004002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CAC84D-6261-01D3-AE4A-53F563C89405}"/>
              </a:ext>
            </a:extLst>
          </p:cNvPr>
          <p:cNvPicPr>
            <a:picLocks noChangeAspect="1"/>
          </p:cNvPicPr>
          <p:nvPr/>
        </p:nvPicPr>
        <p:blipFill>
          <a:blip r:embed="rId2"/>
          <a:stretch>
            <a:fillRect/>
          </a:stretch>
        </p:blipFill>
        <p:spPr>
          <a:xfrm>
            <a:off x="869632" y="773430"/>
            <a:ext cx="3970386" cy="849630"/>
          </a:xfrm>
          <a:prstGeom prst="rect">
            <a:avLst/>
          </a:prstGeom>
        </p:spPr>
      </p:pic>
      <p:pic>
        <p:nvPicPr>
          <p:cNvPr id="7" name="Picture 6">
            <a:extLst>
              <a:ext uri="{FF2B5EF4-FFF2-40B4-BE49-F238E27FC236}">
                <a16:creationId xmlns:a16="http://schemas.microsoft.com/office/drawing/2014/main" id="{D131BDCB-AEA8-A9CE-4E79-1AB519EC0F21}"/>
              </a:ext>
            </a:extLst>
          </p:cNvPr>
          <p:cNvPicPr>
            <a:picLocks noChangeAspect="1"/>
          </p:cNvPicPr>
          <p:nvPr/>
        </p:nvPicPr>
        <p:blipFill>
          <a:blip r:embed="rId3"/>
          <a:stretch>
            <a:fillRect/>
          </a:stretch>
        </p:blipFill>
        <p:spPr>
          <a:xfrm>
            <a:off x="869632" y="1623060"/>
            <a:ext cx="3967299" cy="3002280"/>
          </a:xfrm>
          <a:prstGeom prst="rect">
            <a:avLst/>
          </a:prstGeom>
        </p:spPr>
      </p:pic>
      <p:pic>
        <p:nvPicPr>
          <p:cNvPr id="9" name="Picture 8">
            <a:extLst>
              <a:ext uri="{FF2B5EF4-FFF2-40B4-BE49-F238E27FC236}">
                <a16:creationId xmlns:a16="http://schemas.microsoft.com/office/drawing/2014/main" id="{C97BB4D3-2BA5-A0AD-0697-214A18A85229}"/>
              </a:ext>
            </a:extLst>
          </p:cNvPr>
          <p:cNvPicPr>
            <a:picLocks noChangeAspect="1"/>
          </p:cNvPicPr>
          <p:nvPr/>
        </p:nvPicPr>
        <p:blipFill>
          <a:blip r:embed="rId4"/>
          <a:stretch>
            <a:fillRect/>
          </a:stretch>
        </p:blipFill>
        <p:spPr>
          <a:xfrm>
            <a:off x="4836931" y="773430"/>
            <a:ext cx="6692900" cy="5019675"/>
          </a:xfrm>
          <a:prstGeom prst="rect">
            <a:avLst/>
          </a:prstGeom>
        </p:spPr>
      </p:pic>
      <p:pic>
        <p:nvPicPr>
          <p:cNvPr id="11" name="Picture 10">
            <a:extLst>
              <a:ext uri="{FF2B5EF4-FFF2-40B4-BE49-F238E27FC236}">
                <a16:creationId xmlns:a16="http://schemas.microsoft.com/office/drawing/2014/main" id="{D8853016-1DD4-EAEC-2128-2D2061981D15}"/>
              </a:ext>
            </a:extLst>
          </p:cNvPr>
          <p:cNvPicPr>
            <a:picLocks noChangeAspect="1"/>
          </p:cNvPicPr>
          <p:nvPr/>
        </p:nvPicPr>
        <p:blipFill>
          <a:blip r:embed="rId5"/>
          <a:stretch>
            <a:fillRect/>
          </a:stretch>
        </p:blipFill>
        <p:spPr>
          <a:xfrm>
            <a:off x="869632" y="3815238"/>
            <a:ext cx="4366260" cy="2456021"/>
          </a:xfrm>
          <a:prstGeom prst="rect">
            <a:avLst/>
          </a:prstGeom>
        </p:spPr>
      </p:pic>
      <p:sp>
        <p:nvSpPr>
          <p:cNvPr id="2" name="TextBox 1">
            <a:extLst>
              <a:ext uri="{FF2B5EF4-FFF2-40B4-BE49-F238E27FC236}">
                <a16:creationId xmlns:a16="http://schemas.microsoft.com/office/drawing/2014/main" id="{72B3F77E-9D67-C268-0421-D2A8423BEDB3}"/>
              </a:ext>
            </a:extLst>
          </p:cNvPr>
          <p:cNvSpPr txBox="1"/>
          <p:nvPr/>
        </p:nvSpPr>
        <p:spPr>
          <a:xfrm>
            <a:off x="6620550" y="6022205"/>
            <a:ext cx="4167692" cy="307777"/>
          </a:xfrm>
          <a:prstGeom prst="rect">
            <a:avLst/>
          </a:prstGeom>
          <a:noFill/>
        </p:spPr>
        <p:txBody>
          <a:bodyPr wrap="square" rtlCol="0">
            <a:spAutoFit/>
          </a:bodyPr>
          <a:lstStyle/>
          <a:p>
            <a:r>
              <a:rPr lang="en-US" sz="1400" dirty="0"/>
              <a:t>All this just to be able to use the processor, lmao</a:t>
            </a:r>
          </a:p>
        </p:txBody>
      </p:sp>
    </p:spTree>
    <p:extLst>
      <p:ext uri="{BB962C8B-B14F-4D97-AF65-F5344CB8AC3E}">
        <p14:creationId xmlns:p14="http://schemas.microsoft.com/office/powerpoint/2010/main" val="2231384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F2C0-365F-2E95-432F-D7D089384038}"/>
              </a:ext>
            </a:extLst>
          </p:cNvPr>
          <p:cNvSpPr>
            <a:spLocks noGrp="1"/>
          </p:cNvSpPr>
          <p:nvPr>
            <p:ph type="title"/>
          </p:nvPr>
        </p:nvSpPr>
        <p:spPr/>
        <p:txBody>
          <a:bodyPr/>
          <a:lstStyle/>
          <a:p>
            <a:pPr algn="ctr"/>
            <a:r>
              <a:rPr lang="en-US" dirty="0"/>
              <a:t>Everything is data!</a:t>
            </a:r>
          </a:p>
        </p:txBody>
      </p:sp>
      <p:sp>
        <p:nvSpPr>
          <p:cNvPr id="3" name="Content Placeholder 2">
            <a:extLst>
              <a:ext uri="{FF2B5EF4-FFF2-40B4-BE49-F238E27FC236}">
                <a16:creationId xmlns:a16="http://schemas.microsoft.com/office/drawing/2014/main" id="{D7BCC1C4-F1E6-AD21-96B5-AD861764C84D}"/>
              </a:ext>
            </a:extLst>
          </p:cNvPr>
          <p:cNvSpPr>
            <a:spLocks noGrp="1"/>
          </p:cNvSpPr>
          <p:nvPr>
            <p:ph idx="1"/>
          </p:nvPr>
        </p:nvSpPr>
        <p:spPr/>
        <p:txBody>
          <a:bodyPr/>
          <a:lstStyle/>
          <a:p>
            <a:pPr marL="0" indent="0" algn="ctr">
              <a:buNone/>
            </a:pPr>
            <a:r>
              <a:rPr lang="en-US" dirty="0"/>
              <a:t>An important distinction to keep in mind as we go through the content, there is nothing inherently different between data and code </a:t>
            </a:r>
            <a:r>
              <a:rPr lang="en-US" u="sng" dirty="0"/>
              <a:t>from the perspective of a processor</a:t>
            </a:r>
            <a:r>
              <a:rPr lang="en-US" dirty="0"/>
              <a:t>.</a:t>
            </a:r>
          </a:p>
          <a:p>
            <a:pPr marL="0" indent="0" algn="ctr">
              <a:buNone/>
            </a:pPr>
            <a:endParaRPr lang="en-US" dirty="0"/>
          </a:p>
          <a:p>
            <a:pPr marL="0" indent="0" algn="ctr">
              <a:buNone/>
            </a:pPr>
            <a:endParaRPr lang="en-US" dirty="0"/>
          </a:p>
          <a:p>
            <a:pPr marL="0" indent="0" algn="ctr">
              <a:buNone/>
            </a:pPr>
            <a:r>
              <a:rPr lang="en-US" dirty="0"/>
              <a:t>The implications might not be obvious now, just consider that </a:t>
            </a:r>
            <a:r>
              <a:rPr lang="en-US" u="sng" dirty="0"/>
              <a:t>anything</a:t>
            </a:r>
            <a:r>
              <a:rPr lang="en-US" dirty="0"/>
              <a:t> passed to the processor can be interpreted as both code to be executed and/or data to be manipulated. They are both just binary streams anyways.</a:t>
            </a:r>
          </a:p>
        </p:txBody>
      </p:sp>
    </p:spTree>
    <p:extLst>
      <p:ext uri="{BB962C8B-B14F-4D97-AF65-F5344CB8AC3E}">
        <p14:creationId xmlns:p14="http://schemas.microsoft.com/office/powerpoint/2010/main" val="779820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061FC-D732-5DEB-78DC-61A2C5FC7A40}"/>
              </a:ext>
            </a:extLst>
          </p:cNvPr>
          <p:cNvSpPr>
            <a:spLocks noGrp="1"/>
          </p:cNvSpPr>
          <p:nvPr>
            <p:ph type="title"/>
          </p:nvPr>
        </p:nvSpPr>
        <p:spPr/>
        <p:txBody>
          <a:bodyPr/>
          <a:lstStyle/>
          <a:p>
            <a:r>
              <a:rPr lang="en-US" dirty="0"/>
              <a:t>Registers</a:t>
            </a:r>
          </a:p>
        </p:txBody>
      </p:sp>
      <p:sp>
        <p:nvSpPr>
          <p:cNvPr id="3" name="Content Placeholder 2">
            <a:extLst>
              <a:ext uri="{FF2B5EF4-FFF2-40B4-BE49-F238E27FC236}">
                <a16:creationId xmlns:a16="http://schemas.microsoft.com/office/drawing/2014/main" id="{C3F8EF03-8FA4-A11E-96BC-B5431262A9EF}"/>
              </a:ext>
            </a:extLst>
          </p:cNvPr>
          <p:cNvSpPr>
            <a:spLocks noGrp="1"/>
          </p:cNvSpPr>
          <p:nvPr>
            <p:ph idx="1"/>
          </p:nvPr>
        </p:nvSpPr>
        <p:spPr>
          <a:xfrm>
            <a:off x="1066800" y="1891284"/>
            <a:ext cx="5829300" cy="4324122"/>
          </a:xfrm>
        </p:spPr>
        <p:txBody>
          <a:bodyPr/>
          <a:lstStyle/>
          <a:p>
            <a:r>
              <a:rPr lang="en-US" dirty="0"/>
              <a:t>Represent internal state of the processor, fundamental to understand. </a:t>
            </a:r>
          </a:p>
          <a:p>
            <a:r>
              <a:rPr lang="en-US" dirty="0"/>
              <a:t>We are in 64-bit architecture; hence all registers are 8-byte long</a:t>
            </a:r>
          </a:p>
          <a:p>
            <a:r>
              <a:rPr lang="en-US" dirty="0"/>
              <a:t>It is possible to use only a subset of available space in each register</a:t>
            </a:r>
          </a:p>
          <a:p>
            <a:pPr marL="0" indent="0">
              <a:buNone/>
            </a:pPr>
            <a:r>
              <a:rPr lang="en-US" dirty="0"/>
              <a:t>Example:</a:t>
            </a:r>
          </a:p>
          <a:p>
            <a:pPr lvl="1"/>
            <a:r>
              <a:rPr lang="en-US" dirty="0"/>
              <a:t>RAX – 8 bytes</a:t>
            </a:r>
          </a:p>
          <a:p>
            <a:pPr lvl="1"/>
            <a:r>
              <a:rPr lang="en-US" dirty="0"/>
              <a:t>EAX – 4 bytes</a:t>
            </a:r>
          </a:p>
          <a:p>
            <a:pPr lvl="1"/>
            <a:r>
              <a:rPr lang="en-US" dirty="0"/>
              <a:t>AX – 2 bytes</a:t>
            </a:r>
          </a:p>
          <a:p>
            <a:pPr lvl="1"/>
            <a:r>
              <a:rPr lang="en-US" dirty="0"/>
              <a:t>AH – higher byte of AX</a:t>
            </a:r>
          </a:p>
          <a:p>
            <a:pPr lvl="1"/>
            <a:r>
              <a:rPr lang="en-US" dirty="0"/>
              <a:t>AL – lower byte of AX</a:t>
            </a:r>
          </a:p>
        </p:txBody>
      </p:sp>
      <p:pic>
        <p:nvPicPr>
          <p:cNvPr id="5" name="Picture 4">
            <a:extLst>
              <a:ext uri="{FF2B5EF4-FFF2-40B4-BE49-F238E27FC236}">
                <a16:creationId xmlns:a16="http://schemas.microsoft.com/office/drawing/2014/main" id="{25F7AF4D-A791-0B3E-39AB-2812AC92D05F}"/>
              </a:ext>
            </a:extLst>
          </p:cNvPr>
          <p:cNvPicPr>
            <a:picLocks noChangeAspect="1"/>
          </p:cNvPicPr>
          <p:nvPr/>
        </p:nvPicPr>
        <p:blipFill>
          <a:blip r:embed="rId3"/>
          <a:stretch>
            <a:fillRect/>
          </a:stretch>
        </p:blipFill>
        <p:spPr>
          <a:xfrm>
            <a:off x="6896100" y="1958965"/>
            <a:ext cx="4630103" cy="4188759"/>
          </a:xfrm>
          <a:prstGeom prst="rect">
            <a:avLst/>
          </a:prstGeom>
        </p:spPr>
      </p:pic>
      <p:pic>
        <p:nvPicPr>
          <p:cNvPr id="7" name="Picture 6">
            <a:extLst>
              <a:ext uri="{FF2B5EF4-FFF2-40B4-BE49-F238E27FC236}">
                <a16:creationId xmlns:a16="http://schemas.microsoft.com/office/drawing/2014/main" id="{A53F68E0-0192-F033-825C-1C5B4E7FEF7E}"/>
              </a:ext>
            </a:extLst>
          </p:cNvPr>
          <p:cNvPicPr>
            <a:picLocks noChangeAspect="1"/>
          </p:cNvPicPr>
          <p:nvPr/>
        </p:nvPicPr>
        <p:blipFill>
          <a:blip r:embed="rId4"/>
          <a:stretch>
            <a:fillRect/>
          </a:stretch>
        </p:blipFill>
        <p:spPr>
          <a:xfrm>
            <a:off x="3791903" y="4053344"/>
            <a:ext cx="1953578" cy="1682004"/>
          </a:xfrm>
          <a:prstGeom prst="rect">
            <a:avLst/>
          </a:prstGeom>
        </p:spPr>
      </p:pic>
    </p:spTree>
    <p:extLst>
      <p:ext uri="{BB962C8B-B14F-4D97-AF65-F5344CB8AC3E}">
        <p14:creationId xmlns:p14="http://schemas.microsoft.com/office/powerpoint/2010/main" val="2063949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EF093-CA9F-DB76-2BA3-11D723478469}"/>
              </a:ext>
            </a:extLst>
          </p:cNvPr>
          <p:cNvSpPr>
            <a:spLocks noGrp="1"/>
          </p:cNvSpPr>
          <p:nvPr>
            <p:ph type="title"/>
          </p:nvPr>
        </p:nvSpPr>
        <p:spPr/>
        <p:txBody>
          <a:bodyPr/>
          <a:lstStyle/>
          <a:p>
            <a:r>
              <a:rPr lang="en-US" dirty="0"/>
              <a:t>Registers – ones to care about</a:t>
            </a:r>
          </a:p>
        </p:txBody>
      </p:sp>
      <p:sp>
        <p:nvSpPr>
          <p:cNvPr id="3" name="Content Placeholder 2">
            <a:extLst>
              <a:ext uri="{FF2B5EF4-FFF2-40B4-BE49-F238E27FC236}">
                <a16:creationId xmlns:a16="http://schemas.microsoft.com/office/drawing/2014/main" id="{D052149E-5B8A-B8E7-F892-1127AF72F0C9}"/>
              </a:ext>
            </a:extLst>
          </p:cNvPr>
          <p:cNvSpPr>
            <a:spLocks noGrp="1"/>
          </p:cNvSpPr>
          <p:nvPr>
            <p:ph idx="1"/>
          </p:nvPr>
        </p:nvSpPr>
        <p:spPr>
          <a:xfrm>
            <a:off x="1066800" y="1593908"/>
            <a:ext cx="10058400" cy="4437776"/>
          </a:xfrm>
        </p:spPr>
        <p:txBody>
          <a:bodyPr>
            <a:normAutofit fontScale="92500" lnSpcReduction="10000"/>
          </a:bodyPr>
          <a:lstStyle/>
          <a:p>
            <a:pPr marL="0" indent="0">
              <a:buNone/>
            </a:pPr>
            <a:r>
              <a:rPr lang="en-US" dirty="0"/>
              <a:t>Like in life, some are more privileged than the others:</a:t>
            </a:r>
          </a:p>
          <a:p>
            <a:r>
              <a:rPr lang="en-US" dirty="0"/>
              <a:t>RIP – Instruction Pointer. </a:t>
            </a:r>
          </a:p>
          <a:p>
            <a:pPr lvl="1"/>
            <a:r>
              <a:rPr lang="en-US" dirty="0"/>
              <a:t>Points to the </a:t>
            </a:r>
            <a:r>
              <a:rPr lang="en-US" u="sng" dirty="0"/>
              <a:t>next</a:t>
            </a:r>
            <a:r>
              <a:rPr lang="en-US" dirty="0"/>
              <a:t> instruction that will be executed. Easily the most important register out there.</a:t>
            </a:r>
          </a:p>
          <a:p>
            <a:r>
              <a:rPr lang="en-US" dirty="0"/>
              <a:t>RAX – Accumulator</a:t>
            </a:r>
          </a:p>
          <a:p>
            <a:pPr lvl="1"/>
            <a:r>
              <a:rPr lang="en-US" dirty="0"/>
              <a:t>Most frequently used data register. Used for returning data from function calls and to request particular </a:t>
            </a:r>
            <a:r>
              <a:rPr lang="en-US" dirty="0" err="1"/>
              <a:t>syscall</a:t>
            </a:r>
            <a:r>
              <a:rPr lang="en-US" dirty="0"/>
              <a:t> number.</a:t>
            </a:r>
          </a:p>
          <a:p>
            <a:r>
              <a:rPr lang="en-US" dirty="0"/>
              <a:t>RSP – Stack Pointer</a:t>
            </a:r>
          </a:p>
          <a:p>
            <a:pPr lvl="1"/>
            <a:r>
              <a:rPr lang="en-US" dirty="0"/>
              <a:t>Points to where top of the stack is currently. Extremely important for exploitation and ensuring program works correctly. More on stack later.</a:t>
            </a:r>
          </a:p>
          <a:p>
            <a:r>
              <a:rPr lang="en-US" dirty="0"/>
              <a:t>RBP – Base Pointer</a:t>
            </a:r>
          </a:p>
          <a:p>
            <a:pPr lvl="1"/>
            <a:r>
              <a:rPr lang="en-US" dirty="0"/>
              <a:t>Less useful than RSP, still important. Used to track base of a stack frame. More on stack later.</a:t>
            </a:r>
          </a:p>
          <a:p>
            <a:r>
              <a:rPr lang="pt-BR" dirty="0"/>
              <a:t>RDI, RSI, RDX, RCX, R8, R9</a:t>
            </a:r>
          </a:p>
          <a:p>
            <a:pPr lvl="1"/>
            <a:r>
              <a:rPr lang="pt-BR" dirty="0"/>
              <a:t>In that particular order. These are used to pass arguments to function calls (Linux convention!)</a:t>
            </a:r>
          </a:p>
          <a:p>
            <a:r>
              <a:rPr lang="pt-BR" dirty="0"/>
              <a:t>All other registers are general-purpose. There are some conventions (like RCX being mainly used for maths), but they have absolutely no extra meaning from our perspective.</a:t>
            </a:r>
            <a:endParaRPr lang="en-US" dirty="0"/>
          </a:p>
        </p:txBody>
      </p:sp>
    </p:spTree>
    <p:extLst>
      <p:ext uri="{BB962C8B-B14F-4D97-AF65-F5344CB8AC3E}">
        <p14:creationId xmlns:p14="http://schemas.microsoft.com/office/powerpoint/2010/main" val="20751019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AE0B1-749F-14BD-C2BE-D5F769072833}"/>
              </a:ext>
            </a:extLst>
          </p:cNvPr>
          <p:cNvSpPr>
            <a:spLocks noGrp="1"/>
          </p:cNvSpPr>
          <p:nvPr>
            <p:ph type="title"/>
          </p:nvPr>
        </p:nvSpPr>
        <p:spPr/>
        <p:txBody>
          <a:bodyPr/>
          <a:lstStyle/>
          <a:p>
            <a:r>
              <a:rPr lang="en-US" dirty="0"/>
              <a:t>Instructions</a:t>
            </a:r>
          </a:p>
        </p:txBody>
      </p:sp>
      <p:sp>
        <p:nvSpPr>
          <p:cNvPr id="3" name="Content Placeholder 2">
            <a:extLst>
              <a:ext uri="{FF2B5EF4-FFF2-40B4-BE49-F238E27FC236}">
                <a16:creationId xmlns:a16="http://schemas.microsoft.com/office/drawing/2014/main" id="{989BF0FC-C451-7E67-7AD8-2D48FBF48A2A}"/>
              </a:ext>
            </a:extLst>
          </p:cNvPr>
          <p:cNvSpPr>
            <a:spLocks noGrp="1"/>
          </p:cNvSpPr>
          <p:nvPr>
            <p:ph idx="1"/>
          </p:nvPr>
        </p:nvSpPr>
        <p:spPr>
          <a:xfrm>
            <a:off x="1066800" y="1556004"/>
            <a:ext cx="10058400" cy="4324122"/>
          </a:xfrm>
        </p:spPr>
        <p:txBody>
          <a:bodyPr/>
          <a:lstStyle/>
          <a:p>
            <a:r>
              <a:rPr lang="en-US" dirty="0"/>
              <a:t>Instruction consists of an opcode and arguments depending on the opcode used</a:t>
            </a:r>
          </a:p>
          <a:p>
            <a:r>
              <a:rPr lang="en-US" dirty="0"/>
              <a:t>Most of the instructions can take arguments of different type or size</a:t>
            </a:r>
          </a:p>
          <a:p>
            <a:r>
              <a:rPr lang="en-US" dirty="0"/>
              <a:t>Processor executes one instruction at a time</a:t>
            </a:r>
          </a:p>
          <a:p>
            <a:r>
              <a:rPr lang="en-US" dirty="0"/>
              <a:t>x64 has variable instruction length – meaning that different instructions have different lengths. </a:t>
            </a:r>
          </a:p>
          <a:p>
            <a:pPr lvl="1"/>
            <a:r>
              <a:rPr lang="en-US" dirty="0"/>
              <a:t>This leads to interesting behaviors. For instance, instruction will be interpreted differently if executed from the middle of its’ constituent raw bytes</a:t>
            </a:r>
          </a:p>
          <a:p>
            <a:pPr lvl="1"/>
            <a:r>
              <a:rPr lang="en-US" dirty="0"/>
              <a:t>ARM is different, they have fixed-length instruction size.</a:t>
            </a:r>
          </a:p>
          <a:p>
            <a:r>
              <a:rPr lang="en-US" dirty="0"/>
              <a:t>There are two major syntax flavors – AT&amp;T and Intel. We are going to use Intel’s throughout the course.</a:t>
            </a:r>
          </a:p>
        </p:txBody>
      </p:sp>
      <p:pic>
        <p:nvPicPr>
          <p:cNvPr id="5" name="Picture 4">
            <a:extLst>
              <a:ext uri="{FF2B5EF4-FFF2-40B4-BE49-F238E27FC236}">
                <a16:creationId xmlns:a16="http://schemas.microsoft.com/office/drawing/2014/main" id="{73A001D3-FC62-E9C2-4609-21F67E669276}"/>
              </a:ext>
            </a:extLst>
          </p:cNvPr>
          <p:cNvPicPr>
            <a:picLocks noChangeAspect="1"/>
          </p:cNvPicPr>
          <p:nvPr/>
        </p:nvPicPr>
        <p:blipFill>
          <a:blip r:embed="rId2"/>
          <a:srcRect b="24068"/>
          <a:stretch>
            <a:fillRect/>
          </a:stretch>
        </p:blipFill>
        <p:spPr>
          <a:xfrm>
            <a:off x="1066800" y="4414691"/>
            <a:ext cx="4145280" cy="1774609"/>
          </a:xfrm>
          <a:prstGeom prst="rect">
            <a:avLst/>
          </a:prstGeom>
        </p:spPr>
      </p:pic>
      <p:pic>
        <p:nvPicPr>
          <p:cNvPr id="7" name="Picture 6">
            <a:extLst>
              <a:ext uri="{FF2B5EF4-FFF2-40B4-BE49-F238E27FC236}">
                <a16:creationId xmlns:a16="http://schemas.microsoft.com/office/drawing/2014/main" id="{6EF8D4A6-DC01-7CCE-84E2-43ABF7284474}"/>
              </a:ext>
            </a:extLst>
          </p:cNvPr>
          <p:cNvPicPr>
            <a:picLocks noChangeAspect="1"/>
          </p:cNvPicPr>
          <p:nvPr/>
        </p:nvPicPr>
        <p:blipFill>
          <a:blip r:embed="rId3"/>
          <a:srcRect b="23252"/>
          <a:stretch>
            <a:fillRect/>
          </a:stretch>
        </p:blipFill>
        <p:spPr>
          <a:xfrm>
            <a:off x="6926580" y="4391389"/>
            <a:ext cx="4198622" cy="1834174"/>
          </a:xfrm>
          <a:prstGeom prst="rect">
            <a:avLst/>
          </a:prstGeom>
        </p:spPr>
      </p:pic>
      <p:sp>
        <p:nvSpPr>
          <p:cNvPr id="8" name="TextBox 7">
            <a:extLst>
              <a:ext uri="{FF2B5EF4-FFF2-40B4-BE49-F238E27FC236}">
                <a16:creationId xmlns:a16="http://schemas.microsoft.com/office/drawing/2014/main" id="{9A6D3C6E-3D47-2C9E-920D-2F628A8497F7}"/>
              </a:ext>
            </a:extLst>
          </p:cNvPr>
          <p:cNvSpPr txBox="1"/>
          <p:nvPr/>
        </p:nvSpPr>
        <p:spPr>
          <a:xfrm>
            <a:off x="5265421" y="4978829"/>
            <a:ext cx="1584960" cy="646331"/>
          </a:xfrm>
          <a:prstGeom prst="rect">
            <a:avLst/>
          </a:prstGeom>
          <a:noFill/>
        </p:spPr>
        <p:txBody>
          <a:bodyPr wrap="square" rtlCol="0">
            <a:spAutoFit/>
          </a:bodyPr>
          <a:lstStyle/>
          <a:p>
            <a:r>
              <a:rPr lang="en-US" dirty="0"/>
              <a:t>&lt;- Intel</a:t>
            </a:r>
          </a:p>
          <a:p>
            <a:r>
              <a:rPr lang="en-US" dirty="0"/>
              <a:t>              AT&amp;T-&gt;</a:t>
            </a:r>
          </a:p>
        </p:txBody>
      </p:sp>
    </p:spTree>
    <p:extLst>
      <p:ext uri="{BB962C8B-B14F-4D97-AF65-F5344CB8AC3E}">
        <p14:creationId xmlns:p14="http://schemas.microsoft.com/office/powerpoint/2010/main" val="716726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23107-4EE1-087D-02CD-B9B349E39924}"/>
              </a:ext>
            </a:extLst>
          </p:cNvPr>
          <p:cNvSpPr>
            <a:spLocks noGrp="1"/>
          </p:cNvSpPr>
          <p:nvPr>
            <p:ph type="title"/>
          </p:nvPr>
        </p:nvSpPr>
        <p:spPr/>
        <p:txBody>
          <a:bodyPr/>
          <a:lstStyle/>
          <a:p>
            <a:r>
              <a:rPr lang="en-US" dirty="0"/>
              <a:t>Instructions - basics</a:t>
            </a:r>
          </a:p>
        </p:txBody>
      </p:sp>
      <p:sp>
        <p:nvSpPr>
          <p:cNvPr id="3" name="Content Placeholder 2">
            <a:extLst>
              <a:ext uri="{FF2B5EF4-FFF2-40B4-BE49-F238E27FC236}">
                <a16:creationId xmlns:a16="http://schemas.microsoft.com/office/drawing/2014/main" id="{CDDD6304-7923-8498-5A76-54EA3E621B06}"/>
              </a:ext>
            </a:extLst>
          </p:cNvPr>
          <p:cNvSpPr>
            <a:spLocks noGrp="1"/>
          </p:cNvSpPr>
          <p:nvPr>
            <p:ph idx="1"/>
          </p:nvPr>
        </p:nvSpPr>
        <p:spPr/>
        <p:txBody>
          <a:bodyPr/>
          <a:lstStyle/>
          <a:p>
            <a:pPr marL="0" indent="0">
              <a:buNone/>
            </a:pPr>
            <a:r>
              <a:rPr lang="en-US" dirty="0"/>
              <a:t>Instructions with arguments follow the general structure of:</a:t>
            </a:r>
          </a:p>
          <a:p>
            <a:pPr marL="0" indent="0" algn="ctr">
              <a:buNone/>
            </a:pPr>
            <a:r>
              <a:rPr lang="en-US" dirty="0">
                <a:solidFill>
                  <a:srgbClr val="FF0000"/>
                </a:solidFill>
              </a:rPr>
              <a:t>OPCODE</a:t>
            </a:r>
            <a:r>
              <a:rPr lang="en-US" dirty="0"/>
              <a:t> </a:t>
            </a:r>
            <a:r>
              <a:rPr lang="en-US" dirty="0">
                <a:solidFill>
                  <a:srgbClr val="00B050"/>
                </a:solidFill>
              </a:rPr>
              <a:t>&lt;DESTINATION&gt;</a:t>
            </a:r>
            <a:r>
              <a:rPr lang="en-US" dirty="0"/>
              <a:t>, </a:t>
            </a:r>
            <a:r>
              <a:rPr lang="en-US" dirty="0">
                <a:solidFill>
                  <a:srgbClr val="00B0F0"/>
                </a:solidFill>
              </a:rPr>
              <a:t>&lt;SOURCE&gt;</a:t>
            </a:r>
          </a:p>
          <a:p>
            <a:pPr marL="0" indent="0" algn="ctr">
              <a:buNone/>
            </a:pPr>
            <a:endParaRPr lang="en-US" dirty="0"/>
          </a:p>
          <a:p>
            <a:pPr marL="0" indent="0">
              <a:buNone/>
            </a:pPr>
            <a:r>
              <a:rPr lang="en-US" dirty="0"/>
              <a:t>Arguments to the instructions can be of three types:</a:t>
            </a:r>
          </a:p>
          <a:p>
            <a:pPr>
              <a:buFontTx/>
              <a:buChar char="-"/>
            </a:pPr>
            <a:r>
              <a:rPr lang="en-US" dirty="0"/>
              <a:t>Immediate values –a raw value that will be processed</a:t>
            </a:r>
          </a:p>
          <a:p>
            <a:pPr>
              <a:buFontTx/>
              <a:buChar char="-"/>
            </a:pPr>
            <a:r>
              <a:rPr lang="en-US" dirty="0"/>
              <a:t>Registers – name of the register, whose value is to be used</a:t>
            </a:r>
          </a:p>
          <a:p>
            <a:pPr>
              <a:buFontTx/>
              <a:buChar char="-"/>
            </a:pPr>
            <a:r>
              <a:rPr lang="en-US" dirty="0"/>
              <a:t>Pointer – a value or register containing address pointing to the actual value </a:t>
            </a:r>
          </a:p>
        </p:txBody>
      </p:sp>
    </p:spTree>
    <p:extLst>
      <p:ext uri="{BB962C8B-B14F-4D97-AF65-F5344CB8AC3E}">
        <p14:creationId xmlns:p14="http://schemas.microsoft.com/office/powerpoint/2010/main" val="2670832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5CF3B-5D32-6C69-9A13-3D603B5050E8}"/>
              </a:ext>
            </a:extLst>
          </p:cNvPr>
          <p:cNvSpPr>
            <a:spLocks noGrp="1"/>
          </p:cNvSpPr>
          <p:nvPr>
            <p:ph type="title"/>
          </p:nvPr>
        </p:nvSpPr>
        <p:spPr/>
        <p:txBody>
          <a:bodyPr/>
          <a:lstStyle/>
          <a:p>
            <a:r>
              <a:rPr lang="en-US" dirty="0"/>
              <a:t>Instructions - examples</a:t>
            </a:r>
          </a:p>
        </p:txBody>
      </p:sp>
      <p:sp>
        <p:nvSpPr>
          <p:cNvPr id="3" name="Content Placeholder 2">
            <a:extLst>
              <a:ext uri="{FF2B5EF4-FFF2-40B4-BE49-F238E27FC236}">
                <a16:creationId xmlns:a16="http://schemas.microsoft.com/office/drawing/2014/main" id="{865D8936-057F-02E2-892D-32D7887A7469}"/>
              </a:ext>
            </a:extLst>
          </p:cNvPr>
          <p:cNvSpPr>
            <a:spLocks noGrp="1"/>
          </p:cNvSpPr>
          <p:nvPr>
            <p:ph idx="1"/>
          </p:nvPr>
        </p:nvSpPr>
        <p:spPr/>
        <p:txBody>
          <a:bodyPr>
            <a:normAutofit/>
          </a:bodyPr>
          <a:lstStyle/>
          <a:p>
            <a:pPr marL="0" indent="0" algn="ctr">
              <a:buNone/>
            </a:pPr>
            <a:r>
              <a:rPr lang="en-US" dirty="0"/>
              <a:t>Moving immediate value into RAX</a:t>
            </a:r>
          </a:p>
          <a:p>
            <a:pPr marL="0" indent="0" algn="ctr">
              <a:buNone/>
            </a:pPr>
            <a:r>
              <a:rPr lang="en-US" dirty="0">
                <a:solidFill>
                  <a:srgbClr val="FF0000"/>
                </a:solidFill>
              </a:rPr>
              <a:t>MOV</a:t>
            </a:r>
            <a:r>
              <a:rPr lang="en-US" dirty="0"/>
              <a:t> </a:t>
            </a:r>
            <a:r>
              <a:rPr lang="en-US" dirty="0">
                <a:solidFill>
                  <a:srgbClr val="00B050"/>
                </a:solidFill>
              </a:rPr>
              <a:t>RAX</a:t>
            </a:r>
            <a:r>
              <a:rPr lang="en-US" dirty="0"/>
              <a:t>, </a:t>
            </a:r>
            <a:r>
              <a:rPr lang="en-US" dirty="0">
                <a:solidFill>
                  <a:srgbClr val="00B0F0"/>
                </a:solidFill>
              </a:rPr>
              <a:t>0x4041424344454647</a:t>
            </a:r>
          </a:p>
          <a:p>
            <a:pPr marL="0" indent="0" algn="ctr">
              <a:buNone/>
            </a:pPr>
            <a:r>
              <a:rPr lang="en-US" dirty="0"/>
              <a:t>Adding RDX to RAX and storing result in RAX.</a:t>
            </a:r>
          </a:p>
          <a:p>
            <a:pPr marL="0" indent="0" algn="ctr">
              <a:buNone/>
            </a:pPr>
            <a:r>
              <a:rPr lang="en-US" dirty="0">
                <a:solidFill>
                  <a:srgbClr val="FF0000"/>
                </a:solidFill>
              </a:rPr>
              <a:t>ADD</a:t>
            </a:r>
            <a:r>
              <a:rPr lang="en-US" dirty="0"/>
              <a:t> </a:t>
            </a:r>
            <a:r>
              <a:rPr lang="en-US" dirty="0">
                <a:solidFill>
                  <a:srgbClr val="00B050"/>
                </a:solidFill>
              </a:rPr>
              <a:t>RAX</a:t>
            </a:r>
            <a:r>
              <a:rPr lang="en-US" dirty="0"/>
              <a:t>, </a:t>
            </a:r>
            <a:r>
              <a:rPr lang="en-US" dirty="0">
                <a:solidFill>
                  <a:srgbClr val="00B0F0"/>
                </a:solidFill>
              </a:rPr>
              <a:t>RDX</a:t>
            </a:r>
          </a:p>
          <a:p>
            <a:pPr marL="0" indent="0" algn="ctr">
              <a:buNone/>
            </a:pPr>
            <a:r>
              <a:rPr lang="en-US" dirty="0"/>
              <a:t>Doubling the value of AX. Remember, AX is much smaller than RAX (2 bytes long).</a:t>
            </a:r>
          </a:p>
          <a:p>
            <a:pPr marL="0" indent="0" algn="ctr">
              <a:buNone/>
            </a:pPr>
            <a:r>
              <a:rPr lang="en-US" dirty="0">
                <a:solidFill>
                  <a:srgbClr val="FF0000"/>
                </a:solidFill>
              </a:rPr>
              <a:t>ADD</a:t>
            </a:r>
            <a:r>
              <a:rPr lang="en-US" dirty="0"/>
              <a:t> </a:t>
            </a:r>
            <a:r>
              <a:rPr lang="en-US" dirty="0">
                <a:solidFill>
                  <a:srgbClr val="00B050"/>
                </a:solidFill>
              </a:rPr>
              <a:t>AX</a:t>
            </a:r>
            <a:r>
              <a:rPr lang="en-US" dirty="0"/>
              <a:t>, </a:t>
            </a:r>
            <a:r>
              <a:rPr lang="en-US" dirty="0">
                <a:solidFill>
                  <a:srgbClr val="00B0F0"/>
                </a:solidFill>
              </a:rPr>
              <a:t>AX</a:t>
            </a:r>
          </a:p>
          <a:p>
            <a:pPr marL="0" indent="0" algn="ctr">
              <a:buNone/>
            </a:pPr>
            <a:r>
              <a:rPr lang="en-US" dirty="0"/>
              <a:t>Moving value stored at address pointed to by RAX into RAX</a:t>
            </a:r>
          </a:p>
          <a:p>
            <a:pPr marL="0" indent="0" algn="ctr">
              <a:buNone/>
            </a:pPr>
            <a:r>
              <a:rPr lang="en-US" dirty="0">
                <a:solidFill>
                  <a:srgbClr val="FF0000"/>
                </a:solidFill>
              </a:rPr>
              <a:t>MOV</a:t>
            </a:r>
            <a:r>
              <a:rPr lang="en-US" dirty="0"/>
              <a:t> </a:t>
            </a:r>
            <a:r>
              <a:rPr lang="en-US" dirty="0">
                <a:solidFill>
                  <a:srgbClr val="00B050"/>
                </a:solidFill>
              </a:rPr>
              <a:t>RAX</a:t>
            </a:r>
            <a:r>
              <a:rPr lang="en-US" dirty="0"/>
              <a:t>, </a:t>
            </a:r>
            <a:r>
              <a:rPr lang="en-US" dirty="0">
                <a:solidFill>
                  <a:srgbClr val="00B0F0"/>
                </a:solidFill>
              </a:rPr>
              <a:t>[RAX]</a:t>
            </a:r>
          </a:p>
          <a:p>
            <a:pPr marL="0" indent="0" algn="ctr">
              <a:buNone/>
            </a:pPr>
            <a:r>
              <a:rPr lang="en-US" dirty="0"/>
              <a:t>=?=</a:t>
            </a:r>
          </a:p>
          <a:p>
            <a:pPr marL="0" indent="0" algn="ctr">
              <a:buNone/>
            </a:pPr>
            <a:r>
              <a:rPr lang="en-US" dirty="0">
                <a:solidFill>
                  <a:srgbClr val="FF0000"/>
                </a:solidFill>
              </a:rPr>
              <a:t>MOV</a:t>
            </a:r>
            <a:r>
              <a:rPr lang="en-US" dirty="0"/>
              <a:t> </a:t>
            </a:r>
            <a:r>
              <a:rPr lang="en-US" dirty="0">
                <a:solidFill>
                  <a:srgbClr val="00B050"/>
                </a:solidFill>
              </a:rPr>
              <a:t>RAX</a:t>
            </a:r>
            <a:r>
              <a:rPr lang="en-US" dirty="0"/>
              <a:t>, </a:t>
            </a:r>
            <a:r>
              <a:rPr lang="en-US" dirty="0">
                <a:solidFill>
                  <a:srgbClr val="00B0F0"/>
                </a:solidFill>
              </a:rPr>
              <a:t>QWORD PTR [RAX]</a:t>
            </a:r>
          </a:p>
        </p:txBody>
      </p:sp>
    </p:spTree>
    <p:extLst>
      <p:ext uri="{BB962C8B-B14F-4D97-AF65-F5344CB8AC3E}">
        <p14:creationId xmlns:p14="http://schemas.microsoft.com/office/powerpoint/2010/main" val="25378975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9E788-576B-018B-E9B6-886785FB1C45}"/>
              </a:ext>
            </a:extLst>
          </p:cNvPr>
          <p:cNvSpPr>
            <a:spLocks noGrp="1"/>
          </p:cNvSpPr>
          <p:nvPr>
            <p:ph type="title"/>
          </p:nvPr>
        </p:nvSpPr>
        <p:spPr/>
        <p:txBody>
          <a:bodyPr/>
          <a:lstStyle/>
          <a:p>
            <a:r>
              <a:rPr lang="en-US" dirty="0"/>
              <a:t>A word on words</a:t>
            </a:r>
          </a:p>
        </p:txBody>
      </p:sp>
      <p:sp>
        <p:nvSpPr>
          <p:cNvPr id="3" name="Content Placeholder 2">
            <a:extLst>
              <a:ext uri="{FF2B5EF4-FFF2-40B4-BE49-F238E27FC236}">
                <a16:creationId xmlns:a16="http://schemas.microsoft.com/office/drawing/2014/main" id="{E9359979-71E6-98EE-F57A-0E7ACA504836}"/>
              </a:ext>
            </a:extLst>
          </p:cNvPr>
          <p:cNvSpPr>
            <a:spLocks noGrp="1"/>
          </p:cNvSpPr>
          <p:nvPr>
            <p:ph idx="1"/>
          </p:nvPr>
        </p:nvSpPr>
        <p:spPr/>
        <p:txBody>
          <a:bodyPr/>
          <a:lstStyle/>
          <a:p>
            <a:pPr marL="0" indent="0">
              <a:buNone/>
            </a:pPr>
            <a:r>
              <a:rPr lang="en-US" dirty="0"/>
              <a:t>The last example might feel confusing without additional explanation:</a:t>
            </a:r>
          </a:p>
          <a:p>
            <a:pPr marL="0" indent="0" algn="ctr">
              <a:buNone/>
            </a:pPr>
            <a:r>
              <a:rPr lang="en-US" dirty="0">
                <a:solidFill>
                  <a:srgbClr val="FF0000"/>
                </a:solidFill>
              </a:rPr>
              <a:t>MOV</a:t>
            </a:r>
            <a:r>
              <a:rPr lang="en-US" dirty="0"/>
              <a:t> </a:t>
            </a:r>
            <a:r>
              <a:rPr lang="en-US" dirty="0">
                <a:solidFill>
                  <a:srgbClr val="00B050"/>
                </a:solidFill>
              </a:rPr>
              <a:t>RAX</a:t>
            </a:r>
            <a:r>
              <a:rPr lang="en-US" dirty="0"/>
              <a:t>, </a:t>
            </a:r>
            <a:r>
              <a:rPr lang="en-US" dirty="0">
                <a:solidFill>
                  <a:srgbClr val="00B0F0"/>
                </a:solidFill>
              </a:rPr>
              <a:t>QWORD PTR [RAX]</a:t>
            </a:r>
          </a:p>
          <a:p>
            <a:pPr marL="0" indent="0">
              <a:buNone/>
            </a:pPr>
            <a:endParaRPr lang="en-US" dirty="0"/>
          </a:p>
          <a:p>
            <a:pPr marL="0" indent="0">
              <a:buNone/>
            </a:pPr>
            <a:r>
              <a:rPr lang="en-US" dirty="0"/>
              <a:t>QWORD PTR [RAX] -&gt; take a value pointed at by RAX and interpret it as a quad WORD pointer (address to data that is 8 bytes long).</a:t>
            </a:r>
          </a:p>
          <a:p>
            <a:pPr marL="0" indent="0">
              <a:buNone/>
            </a:pPr>
            <a:r>
              <a:rPr lang="en-US" dirty="0"/>
              <a:t>Words are just a way of specifying size of data in computing. In x86/x64 ISA, the values are as follows:</a:t>
            </a:r>
          </a:p>
          <a:p>
            <a:pPr>
              <a:buFontTx/>
              <a:buChar char="-"/>
            </a:pPr>
            <a:r>
              <a:rPr lang="en-US" dirty="0"/>
              <a:t>BYTE – 8 bits</a:t>
            </a:r>
          </a:p>
          <a:p>
            <a:pPr>
              <a:buFontTx/>
              <a:buChar char="-"/>
            </a:pPr>
            <a:r>
              <a:rPr lang="en-US" dirty="0"/>
              <a:t>WORD – 16 bits</a:t>
            </a:r>
          </a:p>
          <a:p>
            <a:pPr>
              <a:buFontTx/>
              <a:buChar char="-"/>
            </a:pPr>
            <a:r>
              <a:rPr lang="en-US" dirty="0"/>
              <a:t>DWORD (double WORD) – 32 bits</a:t>
            </a:r>
          </a:p>
          <a:p>
            <a:pPr>
              <a:buFontTx/>
              <a:buChar char="-"/>
            </a:pPr>
            <a:r>
              <a:rPr lang="en-US" dirty="0"/>
              <a:t>QWORD (quad WORD) – 64 bits</a:t>
            </a:r>
          </a:p>
          <a:p>
            <a:pPr marL="0" indent="0" algn="ctr">
              <a:buNone/>
            </a:pPr>
            <a:r>
              <a:rPr lang="en-US" dirty="0"/>
              <a:t>Circling back to our example, it means that value pointed at by RAX is 8 bytes long :]</a:t>
            </a:r>
          </a:p>
        </p:txBody>
      </p:sp>
    </p:spTree>
    <p:extLst>
      <p:ext uri="{BB962C8B-B14F-4D97-AF65-F5344CB8AC3E}">
        <p14:creationId xmlns:p14="http://schemas.microsoft.com/office/powerpoint/2010/main" val="50964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9F986-52ED-C270-C245-0B47BB8B7282}"/>
              </a:ext>
            </a:extLst>
          </p:cNvPr>
          <p:cNvSpPr>
            <a:spLocks noGrp="1"/>
          </p:cNvSpPr>
          <p:nvPr>
            <p:ph type="title"/>
          </p:nvPr>
        </p:nvSpPr>
        <p:spPr/>
        <p:txBody>
          <a:bodyPr/>
          <a:lstStyle/>
          <a:p>
            <a:r>
              <a:rPr lang="en-US" dirty="0"/>
              <a:t>What to expect?</a:t>
            </a:r>
          </a:p>
        </p:txBody>
      </p:sp>
      <p:sp>
        <p:nvSpPr>
          <p:cNvPr id="3" name="Content Placeholder 2">
            <a:extLst>
              <a:ext uri="{FF2B5EF4-FFF2-40B4-BE49-F238E27FC236}">
                <a16:creationId xmlns:a16="http://schemas.microsoft.com/office/drawing/2014/main" id="{0319FAAB-6195-DE8E-2103-F566D3860DEC}"/>
              </a:ext>
            </a:extLst>
          </p:cNvPr>
          <p:cNvSpPr>
            <a:spLocks noGrp="1"/>
          </p:cNvSpPr>
          <p:nvPr>
            <p:ph idx="1"/>
          </p:nvPr>
        </p:nvSpPr>
        <p:spPr/>
        <p:txBody>
          <a:bodyPr/>
          <a:lstStyle/>
          <a:p>
            <a:r>
              <a:rPr lang="en-US" dirty="0"/>
              <a:t>This is an introduction to modern 64-bit exploitation on Linux, with all strings attached</a:t>
            </a:r>
          </a:p>
          <a:p>
            <a:r>
              <a:rPr lang="en-US" dirty="0"/>
              <a:t>Being an introduction, there is emphasis on the </a:t>
            </a:r>
            <a:r>
              <a:rPr lang="en-US" u="sng" dirty="0"/>
              <a:t>fundamentals</a:t>
            </a:r>
            <a:endParaRPr lang="en-US" dirty="0"/>
          </a:p>
          <a:p>
            <a:r>
              <a:rPr lang="en-US" dirty="0" err="1"/>
              <a:t>BinExp</a:t>
            </a:r>
            <a:r>
              <a:rPr lang="en-US" dirty="0"/>
              <a:t> is practice-heavy – this is a hands-on class</a:t>
            </a:r>
          </a:p>
          <a:p>
            <a:r>
              <a:rPr lang="en-US" dirty="0"/>
              <a:t>After this class you should feel comfortable with low-level stuff and debugger enough to be able to continue your own adventure without extra headaches. However,</a:t>
            </a:r>
          </a:p>
          <a:p>
            <a:pPr marL="0" indent="0" algn="ctr">
              <a:buNone/>
            </a:pPr>
            <a:endParaRPr lang="en-US" dirty="0"/>
          </a:p>
          <a:p>
            <a:pPr marL="0" indent="0" algn="ctr">
              <a:buNone/>
            </a:pPr>
            <a:r>
              <a:rPr lang="en-US" dirty="0"/>
              <a:t>you </a:t>
            </a:r>
            <a:r>
              <a:rPr lang="en-US" u="sng" dirty="0"/>
              <a:t>WILL</a:t>
            </a:r>
            <a:r>
              <a:rPr lang="en-US" dirty="0"/>
              <a:t> need to practice to git </a:t>
            </a:r>
            <a:r>
              <a:rPr lang="en-US" dirty="0" err="1"/>
              <a:t>gud</a:t>
            </a:r>
            <a:r>
              <a:rPr lang="en-US" dirty="0"/>
              <a:t> ;]</a:t>
            </a:r>
          </a:p>
        </p:txBody>
      </p:sp>
    </p:spTree>
    <p:extLst>
      <p:ext uri="{BB962C8B-B14F-4D97-AF65-F5344CB8AC3E}">
        <p14:creationId xmlns:p14="http://schemas.microsoft.com/office/powerpoint/2010/main" val="7104626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D88CD-A94E-011D-C367-929A30F35D2A}"/>
              </a:ext>
            </a:extLst>
          </p:cNvPr>
          <p:cNvSpPr>
            <a:spLocks noGrp="1"/>
          </p:cNvSpPr>
          <p:nvPr>
            <p:ph type="title"/>
          </p:nvPr>
        </p:nvSpPr>
        <p:spPr/>
        <p:txBody>
          <a:bodyPr/>
          <a:lstStyle/>
          <a:p>
            <a:r>
              <a:rPr lang="en-US" dirty="0"/>
              <a:t>A word on words</a:t>
            </a:r>
          </a:p>
        </p:txBody>
      </p:sp>
      <p:sp>
        <p:nvSpPr>
          <p:cNvPr id="3" name="Content Placeholder 2">
            <a:extLst>
              <a:ext uri="{FF2B5EF4-FFF2-40B4-BE49-F238E27FC236}">
                <a16:creationId xmlns:a16="http://schemas.microsoft.com/office/drawing/2014/main" id="{836A163B-EC08-C9FC-A202-636915A41010}"/>
              </a:ext>
            </a:extLst>
          </p:cNvPr>
          <p:cNvSpPr>
            <a:spLocks noGrp="1"/>
          </p:cNvSpPr>
          <p:nvPr>
            <p:ph idx="1"/>
          </p:nvPr>
        </p:nvSpPr>
        <p:spPr/>
        <p:txBody>
          <a:bodyPr/>
          <a:lstStyle/>
          <a:p>
            <a:pPr marL="0" indent="0">
              <a:buNone/>
            </a:pPr>
            <a:r>
              <a:rPr lang="en-US" dirty="0"/>
              <a:t>Word sizes directly map to registry sizes, using RCX as an example:</a:t>
            </a:r>
          </a:p>
          <a:p>
            <a:pPr marL="0" indent="0">
              <a:buNone/>
            </a:pPr>
            <a:endParaRPr lang="en-US" dirty="0"/>
          </a:p>
          <a:p>
            <a:pPr marL="0" indent="0" algn="ctr">
              <a:buNone/>
            </a:pPr>
            <a:r>
              <a:rPr lang="en-US" dirty="0"/>
              <a:t>BYTE – CL or CH</a:t>
            </a:r>
          </a:p>
          <a:p>
            <a:pPr marL="0" indent="0" algn="ctr">
              <a:buNone/>
            </a:pPr>
            <a:r>
              <a:rPr lang="en-US" dirty="0"/>
              <a:t>WORD – CX</a:t>
            </a:r>
          </a:p>
          <a:p>
            <a:pPr marL="0" indent="0" algn="ctr">
              <a:buNone/>
            </a:pPr>
            <a:r>
              <a:rPr lang="en-US" dirty="0"/>
              <a:t>DWORD – ECX</a:t>
            </a:r>
          </a:p>
          <a:p>
            <a:pPr marL="0" indent="0" algn="ctr">
              <a:buNone/>
            </a:pPr>
            <a:r>
              <a:rPr lang="en-US" dirty="0"/>
              <a:t>QWORD - RCX</a:t>
            </a:r>
          </a:p>
        </p:txBody>
      </p:sp>
      <p:pic>
        <p:nvPicPr>
          <p:cNvPr id="5" name="Picture 4">
            <a:extLst>
              <a:ext uri="{FF2B5EF4-FFF2-40B4-BE49-F238E27FC236}">
                <a16:creationId xmlns:a16="http://schemas.microsoft.com/office/drawing/2014/main" id="{7CD1620F-A48F-53C6-C3EA-F1B8BBA90833}"/>
              </a:ext>
            </a:extLst>
          </p:cNvPr>
          <p:cNvPicPr>
            <a:picLocks noChangeAspect="1"/>
          </p:cNvPicPr>
          <p:nvPr/>
        </p:nvPicPr>
        <p:blipFill>
          <a:blip r:embed="rId3"/>
          <a:srcRect t="17728"/>
          <a:stretch>
            <a:fillRect/>
          </a:stretch>
        </p:blipFill>
        <p:spPr>
          <a:xfrm>
            <a:off x="4305300" y="4616779"/>
            <a:ext cx="3581400" cy="1598627"/>
          </a:xfrm>
          <a:prstGeom prst="rect">
            <a:avLst/>
          </a:prstGeom>
        </p:spPr>
      </p:pic>
    </p:spTree>
    <p:extLst>
      <p:ext uri="{BB962C8B-B14F-4D97-AF65-F5344CB8AC3E}">
        <p14:creationId xmlns:p14="http://schemas.microsoft.com/office/powerpoint/2010/main" val="119470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AAEF9-8A47-9F90-0ABE-3528CBF40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3CA5FB-095F-211D-9AF7-2C6FB5368FBC}"/>
              </a:ext>
            </a:extLst>
          </p:cNvPr>
          <p:cNvSpPr>
            <a:spLocks noGrp="1"/>
          </p:cNvSpPr>
          <p:nvPr>
            <p:ph type="title"/>
          </p:nvPr>
        </p:nvSpPr>
        <p:spPr/>
        <p:txBody>
          <a:bodyPr/>
          <a:lstStyle/>
          <a:p>
            <a:r>
              <a:rPr lang="en-US" dirty="0"/>
              <a:t>Fundamental Instructions - MOV</a:t>
            </a:r>
          </a:p>
        </p:txBody>
      </p:sp>
      <p:sp>
        <p:nvSpPr>
          <p:cNvPr id="19" name="TextBox 18">
            <a:extLst>
              <a:ext uri="{FF2B5EF4-FFF2-40B4-BE49-F238E27FC236}">
                <a16:creationId xmlns:a16="http://schemas.microsoft.com/office/drawing/2014/main" id="{9B19B182-FF43-67BE-28ED-AF0F2FF1BE16}"/>
              </a:ext>
            </a:extLst>
          </p:cNvPr>
          <p:cNvSpPr txBox="1"/>
          <p:nvPr/>
        </p:nvSpPr>
        <p:spPr>
          <a:xfrm>
            <a:off x="716280" y="1653540"/>
            <a:ext cx="10759440" cy="4524315"/>
          </a:xfrm>
          <a:prstGeom prst="rect">
            <a:avLst/>
          </a:prstGeom>
          <a:noFill/>
        </p:spPr>
        <p:txBody>
          <a:bodyPr wrap="square">
            <a:spAutoFit/>
          </a:bodyPr>
          <a:lstStyle/>
          <a:p>
            <a:pPr marL="0" indent="0" algn="ctr">
              <a:buNone/>
            </a:pPr>
            <a:r>
              <a:rPr lang="en-US" dirty="0" err="1"/>
              <a:t>MOVes</a:t>
            </a:r>
            <a:r>
              <a:rPr lang="en-US" dirty="0"/>
              <a:t> (actually copies) the value from the SRC to the DST</a:t>
            </a:r>
          </a:p>
          <a:p>
            <a:pPr marL="0" indent="0" algn="ctr">
              <a:buNone/>
            </a:pPr>
            <a:endParaRPr lang="en-US" dirty="0"/>
          </a:p>
          <a:p>
            <a:pPr algn="ctr"/>
            <a:endParaRPr lang="en-US" dirty="0"/>
          </a:p>
          <a:p>
            <a:pPr algn="ctr"/>
            <a:r>
              <a:rPr lang="en-US" dirty="0"/>
              <a:t>MOV DST, SRC</a:t>
            </a:r>
          </a:p>
          <a:p>
            <a:pPr algn="ctr"/>
            <a:endParaRPr lang="en-US" dirty="0"/>
          </a:p>
          <a:p>
            <a:pPr algn="ctr"/>
            <a:r>
              <a:rPr lang="en-US" dirty="0"/>
              <a:t>MOV accepts all three types of arguments – immediate, registers and pointers</a:t>
            </a:r>
          </a:p>
          <a:p>
            <a:pPr algn="ctr"/>
            <a:endParaRPr lang="en-US" dirty="0"/>
          </a:p>
          <a:p>
            <a:pPr algn="ctr"/>
            <a:r>
              <a:rPr lang="en-US" dirty="0"/>
              <a:t>Examples:</a:t>
            </a:r>
          </a:p>
          <a:p>
            <a:pPr algn="ctr"/>
            <a:endParaRPr lang="en-US" dirty="0"/>
          </a:p>
          <a:p>
            <a:pPr algn="ctr"/>
            <a:r>
              <a:rPr lang="en-US" dirty="0"/>
              <a:t>MOV RAX, 0x10 </a:t>
            </a:r>
          </a:p>
          <a:p>
            <a:pPr algn="ctr"/>
            <a:endParaRPr lang="en-US" dirty="0"/>
          </a:p>
          <a:p>
            <a:pPr algn="ctr"/>
            <a:r>
              <a:rPr lang="en-US" dirty="0"/>
              <a:t>MOV RDI, RAX</a:t>
            </a:r>
          </a:p>
          <a:p>
            <a:pPr algn="ctr"/>
            <a:endParaRPr lang="en-US" dirty="0"/>
          </a:p>
          <a:p>
            <a:pPr algn="ctr"/>
            <a:r>
              <a:rPr lang="it-IT" dirty="0"/>
              <a:t>MOV RAX, [RBX]</a:t>
            </a:r>
          </a:p>
          <a:p>
            <a:pPr algn="ctr"/>
            <a:endParaRPr lang="it-IT" dirty="0"/>
          </a:p>
          <a:p>
            <a:pPr algn="ctr"/>
            <a:endParaRPr lang="en-US" dirty="0"/>
          </a:p>
        </p:txBody>
      </p:sp>
    </p:spTree>
    <p:extLst>
      <p:ext uri="{BB962C8B-B14F-4D97-AF65-F5344CB8AC3E}">
        <p14:creationId xmlns:p14="http://schemas.microsoft.com/office/powerpoint/2010/main" val="1439613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00A43-195F-E37D-8A11-369874D2A1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A4D8E5-865D-6DB7-6998-3B63E5C7F14F}"/>
              </a:ext>
            </a:extLst>
          </p:cNvPr>
          <p:cNvSpPr>
            <a:spLocks noGrp="1"/>
          </p:cNvSpPr>
          <p:nvPr>
            <p:ph type="title"/>
          </p:nvPr>
        </p:nvSpPr>
        <p:spPr/>
        <p:txBody>
          <a:bodyPr/>
          <a:lstStyle/>
          <a:p>
            <a:r>
              <a:rPr lang="en-US" dirty="0"/>
              <a:t>Fundamental Instructions - MOV</a:t>
            </a:r>
          </a:p>
        </p:txBody>
      </p:sp>
      <p:sp>
        <p:nvSpPr>
          <p:cNvPr id="19" name="TextBox 18">
            <a:extLst>
              <a:ext uri="{FF2B5EF4-FFF2-40B4-BE49-F238E27FC236}">
                <a16:creationId xmlns:a16="http://schemas.microsoft.com/office/drawing/2014/main" id="{8FA357CB-D9B3-81A8-3130-9C546D8C2D73}"/>
              </a:ext>
            </a:extLst>
          </p:cNvPr>
          <p:cNvSpPr txBox="1"/>
          <p:nvPr/>
        </p:nvSpPr>
        <p:spPr>
          <a:xfrm>
            <a:off x="3046095" y="1468874"/>
            <a:ext cx="6099810" cy="369332"/>
          </a:xfrm>
          <a:prstGeom prst="rect">
            <a:avLst/>
          </a:prstGeom>
          <a:noFill/>
        </p:spPr>
        <p:txBody>
          <a:bodyPr wrap="square">
            <a:spAutoFit/>
          </a:bodyPr>
          <a:lstStyle/>
          <a:p>
            <a:pPr marL="0" indent="0" algn="ctr">
              <a:buNone/>
            </a:pPr>
            <a:r>
              <a:rPr lang="en-US" dirty="0"/>
              <a:t>Immediate value example</a:t>
            </a:r>
          </a:p>
        </p:txBody>
      </p:sp>
      <p:pic>
        <p:nvPicPr>
          <p:cNvPr id="21" name="Picture 20">
            <a:extLst>
              <a:ext uri="{FF2B5EF4-FFF2-40B4-BE49-F238E27FC236}">
                <a16:creationId xmlns:a16="http://schemas.microsoft.com/office/drawing/2014/main" id="{59E941FB-1CD8-70BA-8377-6BEF35425D7B}"/>
              </a:ext>
            </a:extLst>
          </p:cNvPr>
          <p:cNvPicPr>
            <a:picLocks noChangeAspect="1"/>
          </p:cNvPicPr>
          <p:nvPr/>
        </p:nvPicPr>
        <p:blipFill>
          <a:blip r:embed="rId3"/>
          <a:stretch>
            <a:fillRect/>
          </a:stretch>
        </p:blipFill>
        <p:spPr>
          <a:xfrm>
            <a:off x="1443990" y="1962070"/>
            <a:ext cx="9304020" cy="4430200"/>
          </a:xfrm>
          <a:prstGeom prst="rect">
            <a:avLst/>
          </a:prstGeom>
        </p:spPr>
      </p:pic>
    </p:spTree>
    <p:extLst>
      <p:ext uri="{BB962C8B-B14F-4D97-AF65-F5344CB8AC3E}">
        <p14:creationId xmlns:p14="http://schemas.microsoft.com/office/powerpoint/2010/main" val="17480119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6E9C3-3EE8-B22B-32D8-707E42DA23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D4CE25-BEF3-7ED0-B0F8-327E369DAB08}"/>
              </a:ext>
            </a:extLst>
          </p:cNvPr>
          <p:cNvSpPr>
            <a:spLocks noGrp="1"/>
          </p:cNvSpPr>
          <p:nvPr>
            <p:ph type="title"/>
          </p:nvPr>
        </p:nvSpPr>
        <p:spPr/>
        <p:txBody>
          <a:bodyPr/>
          <a:lstStyle/>
          <a:p>
            <a:r>
              <a:rPr lang="en-US" dirty="0"/>
              <a:t>Fundamental Instructions - MOV</a:t>
            </a:r>
          </a:p>
        </p:txBody>
      </p:sp>
      <p:sp>
        <p:nvSpPr>
          <p:cNvPr id="19" name="TextBox 18">
            <a:extLst>
              <a:ext uri="{FF2B5EF4-FFF2-40B4-BE49-F238E27FC236}">
                <a16:creationId xmlns:a16="http://schemas.microsoft.com/office/drawing/2014/main" id="{8B685D38-1057-703D-1B15-8AF5B79AAC02}"/>
              </a:ext>
            </a:extLst>
          </p:cNvPr>
          <p:cNvSpPr txBox="1"/>
          <p:nvPr/>
        </p:nvSpPr>
        <p:spPr>
          <a:xfrm>
            <a:off x="3046095" y="1431298"/>
            <a:ext cx="6099810" cy="369332"/>
          </a:xfrm>
          <a:prstGeom prst="rect">
            <a:avLst/>
          </a:prstGeom>
          <a:noFill/>
        </p:spPr>
        <p:txBody>
          <a:bodyPr wrap="square">
            <a:spAutoFit/>
          </a:bodyPr>
          <a:lstStyle/>
          <a:p>
            <a:pPr marL="0" indent="0" algn="ctr">
              <a:buNone/>
            </a:pPr>
            <a:r>
              <a:rPr lang="en-US" dirty="0"/>
              <a:t>Pointer example</a:t>
            </a:r>
          </a:p>
        </p:txBody>
      </p:sp>
      <p:pic>
        <p:nvPicPr>
          <p:cNvPr id="6" name="Picture 5">
            <a:extLst>
              <a:ext uri="{FF2B5EF4-FFF2-40B4-BE49-F238E27FC236}">
                <a16:creationId xmlns:a16="http://schemas.microsoft.com/office/drawing/2014/main" id="{EB7B4F24-A76E-5631-8A0E-1A1AC5DB5F8A}"/>
              </a:ext>
            </a:extLst>
          </p:cNvPr>
          <p:cNvPicPr>
            <a:picLocks noChangeAspect="1"/>
          </p:cNvPicPr>
          <p:nvPr/>
        </p:nvPicPr>
        <p:blipFill>
          <a:blip r:embed="rId3"/>
          <a:stretch>
            <a:fillRect/>
          </a:stretch>
        </p:blipFill>
        <p:spPr>
          <a:xfrm>
            <a:off x="944880" y="1947719"/>
            <a:ext cx="10302240" cy="4535912"/>
          </a:xfrm>
          <a:prstGeom prst="rect">
            <a:avLst/>
          </a:prstGeom>
        </p:spPr>
      </p:pic>
    </p:spTree>
    <p:extLst>
      <p:ext uri="{BB962C8B-B14F-4D97-AF65-F5344CB8AC3E}">
        <p14:creationId xmlns:p14="http://schemas.microsoft.com/office/powerpoint/2010/main" val="3014613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D27D-F06F-3276-BE57-4CE33C03AD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E7620-EE97-4DE9-A541-A38929CE7549}"/>
              </a:ext>
            </a:extLst>
          </p:cNvPr>
          <p:cNvSpPr>
            <a:spLocks noGrp="1"/>
          </p:cNvSpPr>
          <p:nvPr>
            <p:ph type="title"/>
          </p:nvPr>
        </p:nvSpPr>
        <p:spPr/>
        <p:txBody>
          <a:bodyPr/>
          <a:lstStyle/>
          <a:p>
            <a:r>
              <a:rPr lang="en-US" dirty="0"/>
              <a:t>Fundamental Instructions - MOV</a:t>
            </a:r>
          </a:p>
        </p:txBody>
      </p:sp>
      <p:pic>
        <p:nvPicPr>
          <p:cNvPr id="7" name="Picture 6">
            <a:extLst>
              <a:ext uri="{FF2B5EF4-FFF2-40B4-BE49-F238E27FC236}">
                <a16:creationId xmlns:a16="http://schemas.microsoft.com/office/drawing/2014/main" id="{6C4F3022-9665-7FD4-B4FD-B55E14C017C7}"/>
              </a:ext>
            </a:extLst>
          </p:cNvPr>
          <p:cNvPicPr>
            <a:picLocks noChangeAspect="1"/>
          </p:cNvPicPr>
          <p:nvPr/>
        </p:nvPicPr>
        <p:blipFill>
          <a:blip r:embed="rId3"/>
          <a:srcRect t="3341" r="11914"/>
          <a:stretch>
            <a:fillRect/>
          </a:stretch>
        </p:blipFill>
        <p:spPr>
          <a:xfrm>
            <a:off x="81738" y="2626743"/>
            <a:ext cx="5891599" cy="3522387"/>
          </a:xfrm>
          <a:prstGeom prst="rect">
            <a:avLst/>
          </a:prstGeom>
        </p:spPr>
      </p:pic>
      <p:pic>
        <p:nvPicPr>
          <p:cNvPr id="9" name="Picture 8">
            <a:extLst>
              <a:ext uri="{FF2B5EF4-FFF2-40B4-BE49-F238E27FC236}">
                <a16:creationId xmlns:a16="http://schemas.microsoft.com/office/drawing/2014/main" id="{B0FA205C-9C65-39D4-DE32-12261EDB7807}"/>
              </a:ext>
            </a:extLst>
          </p:cNvPr>
          <p:cNvPicPr>
            <a:picLocks noChangeAspect="1"/>
          </p:cNvPicPr>
          <p:nvPr/>
        </p:nvPicPr>
        <p:blipFill>
          <a:blip r:embed="rId4"/>
          <a:srcRect r="17298"/>
          <a:stretch>
            <a:fillRect/>
          </a:stretch>
        </p:blipFill>
        <p:spPr>
          <a:xfrm>
            <a:off x="6346013" y="2626744"/>
            <a:ext cx="5845987" cy="3522386"/>
          </a:xfrm>
          <a:prstGeom prst="rect">
            <a:avLst/>
          </a:prstGeom>
        </p:spPr>
      </p:pic>
      <p:sp>
        <p:nvSpPr>
          <p:cNvPr id="10" name="TextBox 9">
            <a:extLst>
              <a:ext uri="{FF2B5EF4-FFF2-40B4-BE49-F238E27FC236}">
                <a16:creationId xmlns:a16="http://schemas.microsoft.com/office/drawing/2014/main" id="{5E0B6C69-BA60-8763-4CB5-0BD88EADA49B}"/>
              </a:ext>
            </a:extLst>
          </p:cNvPr>
          <p:cNvSpPr txBox="1"/>
          <p:nvPr/>
        </p:nvSpPr>
        <p:spPr>
          <a:xfrm>
            <a:off x="5999940" y="4256860"/>
            <a:ext cx="453247" cy="369332"/>
          </a:xfrm>
          <a:prstGeom prst="rect">
            <a:avLst/>
          </a:prstGeom>
          <a:noFill/>
        </p:spPr>
        <p:txBody>
          <a:bodyPr wrap="square" rtlCol="0">
            <a:spAutoFit/>
          </a:bodyPr>
          <a:lstStyle/>
          <a:p>
            <a:r>
              <a:rPr lang="en-US" dirty="0"/>
              <a:t>-&gt;</a:t>
            </a:r>
          </a:p>
        </p:txBody>
      </p:sp>
      <p:sp>
        <p:nvSpPr>
          <p:cNvPr id="11" name="Rectangle 10">
            <a:extLst>
              <a:ext uri="{FF2B5EF4-FFF2-40B4-BE49-F238E27FC236}">
                <a16:creationId xmlns:a16="http://schemas.microsoft.com/office/drawing/2014/main" id="{D90E564B-D34E-6F42-0807-1C7EAF635608}"/>
              </a:ext>
            </a:extLst>
          </p:cNvPr>
          <p:cNvSpPr/>
          <p:nvPr/>
        </p:nvSpPr>
        <p:spPr>
          <a:xfrm>
            <a:off x="4456950" y="2924439"/>
            <a:ext cx="1081988" cy="22982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D847A2-BF72-5D6B-5A64-51A308948117}"/>
              </a:ext>
            </a:extLst>
          </p:cNvPr>
          <p:cNvSpPr/>
          <p:nvPr/>
        </p:nvSpPr>
        <p:spPr>
          <a:xfrm>
            <a:off x="81737" y="3670054"/>
            <a:ext cx="2820854" cy="166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0E7BEAC-7E1F-8BA3-D118-124461B89709}"/>
              </a:ext>
            </a:extLst>
          </p:cNvPr>
          <p:cNvSpPr/>
          <p:nvPr/>
        </p:nvSpPr>
        <p:spPr>
          <a:xfrm>
            <a:off x="81737" y="4387936"/>
            <a:ext cx="2653635" cy="166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843824B-A212-C2F2-8DD9-88399446E998}"/>
              </a:ext>
            </a:extLst>
          </p:cNvPr>
          <p:cNvSpPr/>
          <p:nvPr/>
        </p:nvSpPr>
        <p:spPr>
          <a:xfrm>
            <a:off x="6453187" y="3596640"/>
            <a:ext cx="2462213" cy="12192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90BCD46-CBB0-A390-3455-C2B5AA52F8D9}"/>
              </a:ext>
            </a:extLst>
          </p:cNvPr>
          <p:cNvSpPr/>
          <p:nvPr/>
        </p:nvSpPr>
        <p:spPr>
          <a:xfrm>
            <a:off x="6453187" y="4209098"/>
            <a:ext cx="2462213" cy="140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098A91-F456-2F78-2440-2F2729AD79FC}"/>
              </a:ext>
            </a:extLst>
          </p:cNvPr>
          <p:cNvSpPr/>
          <p:nvPr/>
        </p:nvSpPr>
        <p:spPr>
          <a:xfrm>
            <a:off x="81737" y="5982939"/>
            <a:ext cx="4073209" cy="16619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F956830-5C16-0C46-5AF2-47FF832C35FC}"/>
              </a:ext>
            </a:extLst>
          </p:cNvPr>
          <p:cNvSpPr/>
          <p:nvPr/>
        </p:nvSpPr>
        <p:spPr>
          <a:xfrm>
            <a:off x="6453187" y="5553710"/>
            <a:ext cx="3490913" cy="14049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8FDDB8B-1343-813E-7E75-0C798F1C18E2}"/>
              </a:ext>
            </a:extLst>
          </p:cNvPr>
          <p:cNvSpPr txBox="1"/>
          <p:nvPr/>
        </p:nvSpPr>
        <p:spPr>
          <a:xfrm>
            <a:off x="3046095" y="1746190"/>
            <a:ext cx="6099810" cy="369332"/>
          </a:xfrm>
          <a:prstGeom prst="rect">
            <a:avLst/>
          </a:prstGeom>
          <a:noFill/>
        </p:spPr>
        <p:txBody>
          <a:bodyPr wrap="square">
            <a:spAutoFit/>
          </a:bodyPr>
          <a:lstStyle/>
          <a:p>
            <a:pPr marL="0" indent="0" algn="ctr">
              <a:buNone/>
            </a:pPr>
            <a:r>
              <a:rPr lang="en-US" dirty="0"/>
              <a:t>Register example from actual debugger </a:t>
            </a:r>
          </a:p>
        </p:txBody>
      </p:sp>
    </p:spTree>
    <p:extLst>
      <p:ext uri="{BB962C8B-B14F-4D97-AF65-F5344CB8AC3E}">
        <p14:creationId xmlns:p14="http://schemas.microsoft.com/office/powerpoint/2010/main" val="9747855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02D60-6E01-6F12-974D-46F76B2E75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25D315-1FB6-79BD-F111-2270281FF833}"/>
              </a:ext>
            </a:extLst>
          </p:cNvPr>
          <p:cNvSpPr>
            <a:spLocks noGrp="1"/>
          </p:cNvSpPr>
          <p:nvPr>
            <p:ph type="title"/>
          </p:nvPr>
        </p:nvSpPr>
        <p:spPr/>
        <p:txBody>
          <a:bodyPr/>
          <a:lstStyle/>
          <a:p>
            <a:r>
              <a:rPr lang="en-US" dirty="0"/>
              <a:t>Fundamental Instructions - LEA</a:t>
            </a:r>
          </a:p>
        </p:txBody>
      </p:sp>
      <p:sp>
        <p:nvSpPr>
          <p:cNvPr id="19" name="TextBox 18">
            <a:extLst>
              <a:ext uri="{FF2B5EF4-FFF2-40B4-BE49-F238E27FC236}">
                <a16:creationId xmlns:a16="http://schemas.microsoft.com/office/drawing/2014/main" id="{A47D8C6F-4110-8D9D-ECC3-0019616054C7}"/>
              </a:ext>
            </a:extLst>
          </p:cNvPr>
          <p:cNvSpPr txBox="1"/>
          <p:nvPr/>
        </p:nvSpPr>
        <p:spPr>
          <a:xfrm>
            <a:off x="716280" y="1653540"/>
            <a:ext cx="10759440" cy="4524315"/>
          </a:xfrm>
          <a:prstGeom prst="rect">
            <a:avLst/>
          </a:prstGeom>
          <a:noFill/>
        </p:spPr>
        <p:txBody>
          <a:bodyPr wrap="square">
            <a:spAutoFit/>
          </a:bodyPr>
          <a:lstStyle/>
          <a:p>
            <a:pPr marL="0" indent="0" algn="ctr">
              <a:buNone/>
            </a:pPr>
            <a:r>
              <a:rPr lang="en-US" dirty="0"/>
              <a:t>Load Effective Address – used to perform pointers arithmetic and storing results in the DST</a:t>
            </a:r>
          </a:p>
          <a:p>
            <a:pPr marL="0" indent="0" algn="ctr">
              <a:buNone/>
            </a:pPr>
            <a:endParaRPr lang="en-US" dirty="0"/>
          </a:p>
          <a:p>
            <a:pPr algn="ctr"/>
            <a:endParaRPr lang="en-US" dirty="0"/>
          </a:p>
          <a:p>
            <a:pPr algn="ctr"/>
            <a:r>
              <a:rPr lang="en-US" dirty="0"/>
              <a:t>LEA DST, [SRC +/- SRC2*x +/- y]</a:t>
            </a:r>
          </a:p>
          <a:p>
            <a:endParaRPr lang="en-US" dirty="0"/>
          </a:p>
          <a:p>
            <a:pPr algn="ctr"/>
            <a:endParaRPr lang="en-US" dirty="0"/>
          </a:p>
          <a:p>
            <a:pPr algn="ctr"/>
            <a:r>
              <a:rPr lang="en-US" dirty="0"/>
              <a:t>LEA calculates the result of whatever’s in square brackets and store is into DST. It makes calculation much easier by eliminating the need to use intermediate registers.</a:t>
            </a:r>
          </a:p>
          <a:p>
            <a:pPr algn="ctr"/>
            <a:endParaRPr lang="en-US" dirty="0"/>
          </a:p>
          <a:p>
            <a:pPr algn="ctr"/>
            <a:r>
              <a:rPr lang="en-US" dirty="0"/>
              <a:t>Examples:</a:t>
            </a:r>
          </a:p>
          <a:p>
            <a:pPr algn="ctr"/>
            <a:endParaRPr lang="en-US" dirty="0"/>
          </a:p>
          <a:p>
            <a:pPr algn="ctr"/>
            <a:r>
              <a:rPr lang="en-US" dirty="0"/>
              <a:t>LEA RAX, [RBP - 32] </a:t>
            </a:r>
          </a:p>
          <a:p>
            <a:pPr algn="ctr"/>
            <a:endParaRPr lang="en-US" dirty="0"/>
          </a:p>
          <a:p>
            <a:pPr algn="ctr"/>
            <a:r>
              <a:rPr lang="it-IT" dirty="0"/>
              <a:t>LEA RAX, [RDI + RSI*4] </a:t>
            </a:r>
          </a:p>
          <a:p>
            <a:pPr algn="ctr"/>
            <a:endParaRPr lang="it-IT" dirty="0"/>
          </a:p>
          <a:p>
            <a:pPr algn="ctr"/>
            <a:endParaRPr lang="en-US" dirty="0"/>
          </a:p>
        </p:txBody>
      </p:sp>
    </p:spTree>
    <p:extLst>
      <p:ext uri="{BB962C8B-B14F-4D97-AF65-F5344CB8AC3E}">
        <p14:creationId xmlns:p14="http://schemas.microsoft.com/office/powerpoint/2010/main" val="11388005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8424A2-42E9-B193-DA48-A08D33B7B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46100D-FBF3-2755-7617-D95F8C0E51A0}"/>
              </a:ext>
            </a:extLst>
          </p:cNvPr>
          <p:cNvSpPr>
            <a:spLocks noGrp="1"/>
          </p:cNvSpPr>
          <p:nvPr>
            <p:ph type="title"/>
          </p:nvPr>
        </p:nvSpPr>
        <p:spPr/>
        <p:txBody>
          <a:bodyPr/>
          <a:lstStyle/>
          <a:p>
            <a:r>
              <a:rPr lang="en-US" dirty="0"/>
              <a:t>Fundamental Instructions – LEA</a:t>
            </a:r>
          </a:p>
        </p:txBody>
      </p:sp>
      <p:pic>
        <p:nvPicPr>
          <p:cNvPr id="4" name="Picture 3">
            <a:extLst>
              <a:ext uri="{FF2B5EF4-FFF2-40B4-BE49-F238E27FC236}">
                <a16:creationId xmlns:a16="http://schemas.microsoft.com/office/drawing/2014/main" id="{7AEEF57C-983E-3BEC-A12E-A39DF51AC53D}"/>
              </a:ext>
            </a:extLst>
          </p:cNvPr>
          <p:cNvPicPr>
            <a:picLocks noChangeAspect="1"/>
          </p:cNvPicPr>
          <p:nvPr/>
        </p:nvPicPr>
        <p:blipFill>
          <a:blip r:embed="rId2"/>
          <a:stretch>
            <a:fillRect/>
          </a:stretch>
        </p:blipFill>
        <p:spPr>
          <a:xfrm>
            <a:off x="792480" y="1531676"/>
            <a:ext cx="10607040" cy="4854761"/>
          </a:xfrm>
          <a:prstGeom prst="rect">
            <a:avLst/>
          </a:prstGeom>
        </p:spPr>
      </p:pic>
    </p:spTree>
    <p:extLst>
      <p:ext uri="{BB962C8B-B14F-4D97-AF65-F5344CB8AC3E}">
        <p14:creationId xmlns:p14="http://schemas.microsoft.com/office/powerpoint/2010/main" val="24697134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B562-E470-B3E4-B374-CAF238F49728}"/>
              </a:ext>
            </a:extLst>
          </p:cNvPr>
          <p:cNvSpPr>
            <a:spLocks noGrp="1"/>
          </p:cNvSpPr>
          <p:nvPr>
            <p:ph type="title"/>
          </p:nvPr>
        </p:nvSpPr>
        <p:spPr/>
        <p:txBody>
          <a:bodyPr/>
          <a:lstStyle/>
          <a:p>
            <a:r>
              <a:rPr lang="en-US" dirty="0"/>
              <a:t>Fundamental Instructions continued</a:t>
            </a:r>
          </a:p>
        </p:txBody>
      </p:sp>
      <p:sp>
        <p:nvSpPr>
          <p:cNvPr id="3" name="Content Placeholder 2">
            <a:extLst>
              <a:ext uri="{FF2B5EF4-FFF2-40B4-BE49-F238E27FC236}">
                <a16:creationId xmlns:a16="http://schemas.microsoft.com/office/drawing/2014/main" id="{406BC316-307C-7EF8-16BE-8FA2DDE1BF8E}"/>
              </a:ext>
            </a:extLst>
          </p:cNvPr>
          <p:cNvSpPr>
            <a:spLocks noGrp="1"/>
          </p:cNvSpPr>
          <p:nvPr>
            <p:ph idx="1"/>
          </p:nvPr>
        </p:nvSpPr>
        <p:spPr/>
        <p:txBody>
          <a:bodyPr/>
          <a:lstStyle/>
          <a:p>
            <a:pPr marL="0" indent="0">
              <a:buNone/>
            </a:pPr>
            <a:r>
              <a:rPr lang="en-US" dirty="0"/>
              <a:t>Other important instructions to know:</a:t>
            </a:r>
          </a:p>
          <a:p>
            <a:r>
              <a:rPr lang="en-US" dirty="0"/>
              <a:t>ADD/SUB DST, SRC </a:t>
            </a:r>
          </a:p>
          <a:p>
            <a:pPr lvl="1"/>
            <a:r>
              <a:rPr lang="en-US" dirty="0"/>
              <a:t>adds/subtracts SRC to/from DST and stores the result in DST</a:t>
            </a:r>
          </a:p>
          <a:p>
            <a:r>
              <a:rPr lang="en-US" dirty="0"/>
              <a:t>INC/DEC DST</a:t>
            </a:r>
          </a:p>
          <a:p>
            <a:pPr lvl="1"/>
            <a:r>
              <a:rPr lang="en-US" dirty="0" err="1"/>
              <a:t>INCrement</a:t>
            </a:r>
            <a:r>
              <a:rPr lang="en-US" dirty="0"/>
              <a:t>/</a:t>
            </a:r>
            <a:r>
              <a:rPr lang="en-US" dirty="0" err="1"/>
              <a:t>DECrement</a:t>
            </a:r>
            <a:r>
              <a:rPr lang="en-US" dirty="0"/>
              <a:t> DST by 1</a:t>
            </a:r>
          </a:p>
          <a:p>
            <a:r>
              <a:rPr lang="en-US" dirty="0"/>
              <a:t>XCHG DST, SRC</a:t>
            </a:r>
          </a:p>
          <a:p>
            <a:pPr lvl="1"/>
            <a:r>
              <a:rPr lang="en-US" dirty="0" err="1"/>
              <a:t>eXCHanGe</a:t>
            </a:r>
            <a:r>
              <a:rPr lang="en-US" dirty="0"/>
              <a:t>  values between DST and SRC</a:t>
            </a:r>
          </a:p>
          <a:p>
            <a:r>
              <a:rPr lang="en-US" dirty="0"/>
              <a:t>PUSH/POP</a:t>
            </a:r>
          </a:p>
          <a:p>
            <a:pPr lvl="1"/>
            <a:r>
              <a:rPr lang="en-US" dirty="0"/>
              <a:t>put/take data from the stack. We will talk about stack after 1</a:t>
            </a:r>
            <a:r>
              <a:rPr lang="en-US" baseline="30000" dirty="0"/>
              <a:t>st</a:t>
            </a:r>
            <a:r>
              <a:rPr lang="en-US" dirty="0"/>
              <a:t> lab</a:t>
            </a:r>
          </a:p>
          <a:p>
            <a:r>
              <a:rPr lang="en-US" dirty="0"/>
              <a:t>CALL/RET</a:t>
            </a:r>
          </a:p>
          <a:p>
            <a:pPr lvl="1"/>
            <a:r>
              <a:rPr lang="en-US" dirty="0"/>
              <a:t>call/return from function. We will talk about that when covering stack</a:t>
            </a:r>
          </a:p>
        </p:txBody>
      </p:sp>
    </p:spTree>
    <p:extLst>
      <p:ext uri="{BB962C8B-B14F-4D97-AF65-F5344CB8AC3E}">
        <p14:creationId xmlns:p14="http://schemas.microsoft.com/office/powerpoint/2010/main" val="28177509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B8E30-88D3-063B-44EC-7ABDE4304BCD}"/>
              </a:ext>
            </a:extLst>
          </p:cNvPr>
          <p:cNvSpPr>
            <a:spLocks noGrp="1"/>
          </p:cNvSpPr>
          <p:nvPr>
            <p:ph type="title"/>
          </p:nvPr>
        </p:nvSpPr>
        <p:spPr/>
        <p:txBody>
          <a:bodyPr/>
          <a:lstStyle/>
          <a:p>
            <a:r>
              <a:rPr lang="en-US" dirty="0"/>
              <a:t>Note on endianness</a:t>
            </a:r>
          </a:p>
        </p:txBody>
      </p:sp>
      <p:sp>
        <p:nvSpPr>
          <p:cNvPr id="3" name="Content Placeholder 2">
            <a:extLst>
              <a:ext uri="{FF2B5EF4-FFF2-40B4-BE49-F238E27FC236}">
                <a16:creationId xmlns:a16="http://schemas.microsoft.com/office/drawing/2014/main" id="{A54CB503-0328-4A1F-A0D2-E1A4D2B76585}"/>
              </a:ext>
            </a:extLst>
          </p:cNvPr>
          <p:cNvSpPr>
            <a:spLocks noGrp="1"/>
          </p:cNvSpPr>
          <p:nvPr>
            <p:ph idx="1"/>
          </p:nvPr>
        </p:nvSpPr>
        <p:spPr/>
        <p:txBody>
          <a:bodyPr/>
          <a:lstStyle/>
          <a:p>
            <a:pPr marL="0" indent="0">
              <a:buNone/>
            </a:pPr>
            <a:r>
              <a:rPr lang="en-US" dirty="0"/>
              <a:t>In my experience, one of the most confusing things when coming into low-level exploitation for the first time. Getting it right at the beginning goes a long way.</a:t>
            </a:r>
          </a:p>
          <a:p>
            <a:pPr marL="0" indent="0">
              <a:buNone/>
            </a:pPr>
            <a:endParaRPr lang="en-US" dirty="0"/>
          </a:p>
          <a:p>
            <a:pPr marL="0" indent="0" algn="ctr">
              <a:buNone/>
            </a:pPr>
            <a:r>
              <a:rPr lang="en-US" i="1" dirty="0"/>
              <a:t>A big-endian system stores the most significant byte of a word at the smallest memory address and the least significant byte at the largest. A little-endian system, in contrast, stores the least-significant byte at the smallest address.</a:t>
            </a:r>
          </a:p>
          <a:p>
            <a:pPr marL="0" indent="0" algn="ctr">
              <a:buNone/>
            </a:pPr>
            <a:r>
              <a:rPr lang="en-US" i="1" dirty="0"/>
              <a:t>Of the two, big-endian is thus closer to the way the digits of numbers are written left-to-right in English, comparing digits to bytes.</a:t>
            </a:r>
          </a:p>
          <a:p>
            <a:pPr marL="0" indent="0" algn="r">
              <a:buNone/>
            </a:pPr>
            <a:r>
              <a:rPr lang="en-US" dirty="0"/>
              <a:t>~Wikipedia</a:t>
            </a:r>
          </a:p>
        </p:txBody>
      </p:sp>
    </p:spTree>
    <p:extLst>
      <p:ext uri="{BB962C8B-B14F-4D97-AF65-F5344CB8AC3E}">
        <p14:creationId xmlns:p14="http://schemas.microsoft.com/office/powerpoint/2010/main" val="870543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C27BD-276C-1449-DEE1-979DF124B4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47E03F-555F-F67B-C08C-EFB5CD611AFD}"/>
              </a:ext>
            </a:extLst>
          </p:cNvPr>
          <p:cNvSpPr>
            <a:spLocks noGrp="1"/>
          </p:cNvSpPr>
          <p:nvPr>
            <p:ph type="title"/>
          </p:nvPr>
        </p:nvSpPr>
        <p:spPr/>
        <p:txBody>
          <a:bodyPr/>
          <a:lstStyle/>
          <a:p>
            <a:r>
              <a:rPr lang="en-US" dirty="0"/>
              <a:t>Note on endianness</a:t>
            </a:r>
          </a:p>
        </p:txBody>
      </p:sp>
      <p:sp>
        <p:nvSpPr>
          <p:cNvPr id="3" name="Content Placeholder 2">
            <a:extLst>
              <a:ext uri="{FF2B5EF4-FFF2-40B4-BE49-F238E27FC236}">
                <a16:creationId xmlns:a16="http://schemas.microsoft.com/office/drawing/2014/main" id="{8B72B492-21B5-EAF9-8AAD-8677F0B83D70}"/>
              </a:ext>
            </a:extLst>
          </p:cNvPr>
          <p:cNvSpPr>
            <a:spLocks noGrp="1"/>
          </p:cNvSpPr>
          <p:nvPr>
            <p:ph idx="1"/>
          </p:nvPr>
        </p:nvSpPr>
        <p:spPr/>
        <p:txBody>
          <a:bodyPr/>
          <a:lstStyle/>
          <a:p>
            <a:r>
              <a:rPr lang="en-US" dirty="0"/>
              <a:t>We, humans, intuitively use big-endian (BE) notation. x86/x64 and many others use little-endian (LE).</a:t>
            </a:r>
          </a:p>
          <a:p>
            <a:r>
              <a:rPr lang="en-US" dirty="0"/>
              <a:t>Endianness is important ONLY when it comes down to numbers. However, when inspecting other data types debuggers will also interpret it as number unless specified otherwise. This leads to confusion</a:t>
            </a:r>
          </a:p>
          <a:p>
            <a:pPr lvl="1"/>
            <a:r>
              <a:rPr lang="en-US" dirty="0"/>
              <a:t>Numbers are stored “pairwise-reversed” – LE</a:t>
            </a:r>
          </a:p>
          <a:p>
            <a:pPr lvl="1"/>
            <a:r>
              <a:rPr lang="en-US" dirty="0"/>
              <a:t>Debuggers by default convert data to BE</a:t>
            </a:r>
          </a:p>
          <a:p>
            <a:pPr lvl="1"/>
            <a:r>
              <a:rPr lang="en-US" dirty="0"/>
              <a:t>This is best seen when displaying single bytes vs quad words</a:t>
            </a:r>
          </a:p>
          <a:p>
            <a:pPr lvl="1"/>
            <a:r>
              <a:rPr lang="en-US" dirty="0"/>
              <a:t>Just be mindful of this fact when displaying data as numbers</a:t>
            </a:r>
          </a:p>
        </p:txBody>
      </p:sp>
      <p:pic>
        <p:nvPicPr>
          <p:cNvPr id="5" name="Picture 4">
            <a:extLst>
              <a:ext uri="{FF2B5EF4-FFF2-40B4-BE49-F238E27FC236}">
                <a16:creationId xmlns:a16="http://schemas.microsoft.com/office/drawing/2014/main" id="{43E8F25E-EAA3-48CB-42D8-D11A05E31D86}"/>
              </a:ext>
            </a:extLst>
          </p:cNvPr>
          <p:cNvPicPr>
            <a:picLocks noChangeAspect="1"/>
          </p:cNvPicPr>
          <p:nvPr/>
        </p:nvPicPr>
        <p:blipFill>
          <a:blip r:embed="rId3"/>
          <a:stretch>
            <a:fillRect/>
          </a:stretch>
        </p:blipFill>
        <p:spPr>
          <a:xfrm>
            <a:off x="2728912" y="5028591"/>
            <a:ext cx="6734175" cy="1133475"/>
          </a:xfrm>
          <a:prstGeom prst="rect">
            <a:avLst/>
          </a:prstGeom>
        </p:spPr>
      </p:pic>
      <p:sp>
        <p:nvSpPr>
          <p:cNvPr id="6" name="TextBox 5">
            <a:extLst>
              <a:ext uri="{FF2B5EF4-FFF2-40B4-BE49-F238E27FC236}">
                <a16:creationId xmlns:a16="http://schemas.microsoft.com/office/drawing/2014/main" id="{E9A9D6D6-B34C-A2EB-944E-7DE1F1FD6951}"/>
              </a:ext>
            </a:extLst>
          </p:cNvPr>
          <p:cNvSpPr txBox="1"/>
          <p:nvPr/>
        </p:nvSpPr>
        <p:spPr>
          <a:xfrm>
            <a:off x="6858000" y="3183355"/>
            <a:ext cx="4267200" cy="923330"/>
          </a:xfrm>
          <a:prstGeom prst="rect">
            <a:avLst/>
          </a:prstGeom>
          <a:noFill/>
        </p:spPr>
        <p:txBody>
          <a:bodyPr wrap="square" rtlCol="0">
            <a:spAutoFit/>
          </a:bodyPr>
          <a:lstStyle/>
          <a:p>
            <a:r>
              <a:rPr lang="en-US" dirty="0"/>
              <a:t>Converting between </a:t>
            </a:r>
            <a:r>
              <a:rPr lang="en-US" dirty="0" err="1"/>
              <a:t>endiannesses</a:t>
            </a:r>
            <a:r>
              <a:rPr lang="en-US" dirty="0"/>
              <a:t>:</a:t>
            </a:r>
          </a:p>
          <a:p>
            <a:pPr algn="ctr"/>
            <a:r>
              <a:rPr lang="en-US" dirty="0"/>
              <a:t>0x</a:t>
            </a:r>
            <a:r>
              <a:rPr lang="en-US" dirty="0">
                <a:highlight>
                  <a:srgbClr val="C0C0C0"/>
                </a:highlight>
              </a:rPr>
              <a:t>FF</a:t>
            </a:r>
            <a:r>
              <a:rPr lang="en-US" dirty="0">
                <a:highlight>
                  <a:srgbClr val="FFFF00"/>
                </a:highlight>
              </a:rPr>
              <a:t>EE</a:t>
            </a:r>
            <a:r>
              <a:rPr lang="en-US" dirty="0">
                <a:highlight>
                  <a:srgbClr val="00FFFF"/>
                </a:highlight>
              </a:rPr>
              <a:t>DD</a:t>
            </a:r>
            <a:r>
              <a:rPr lang="en-US" dirty="0">
                <a:highlight>
                  <a:srgbClr val="00FF00"/>
                </a:highlight>
              </a:rPr>
              <a:t>CC</a:t>
            </a:r>
            <a:r>
              <a:rPr lang="en-US" dirty="0"/>
              <a:t> </a:t>
            </a:r>
          </a:p>
          <a:p>
            <a:pPr algn="ctr"/>
            <a:r>
              <a:rPr lang="en-US" dirty="0"/>
              <a:t>0x</a:t>
            </a:r>
            <a:r>
              <a:rPr lang="en-US" dirty="0">
                <a:highlight>
                  <a:srgbClr val="00FF00"/>
                </a:highlight>
              </a:rPr>
              <a:t>CC</a:t>
            </a:r>
            <a:r>
              <a:rPr lang="en-US" dirty="0">
                <a:highlight>
                  <a:srgbClr val="00FFFF"/>
                </a:highlight>
              </a:rPr>
              <a:t>DD</a:t>
            </a:r>
            <a:r>
              <a:rPr lang="en-US" dirty="0">
                <a:highlight>
                  <a:srgbClr val="FFFF00"/>
                </a:highlight>
              </a:rPr>
              <a:t>EE</a:t>
            </a:r>
            <a:r>
              <a:rPr lang="en-US" dirty="0">
                <a:highlight>
                  <a:srgbClr val="C0C0C0"/>
                </a:highlight>
              </a:rPr>
              <a:t>FF</a:t>
            </a:r>
            <a:r>
              <a:rPr lang="en-US" dirty="0"/>
              <a:t> </a:t>
            </a:r>
          </a:p>
        </p:txBody>
      </p:sp>
      <p:sp>
        <p:nvSpPr>
          <p:cNvPr id="4" name="TextBox 3">
            <a:extLst>
              <a:ext uri="{FF2B5EF4-FFF2-40B4-BE49-F238E27FC236}">
                <a16:creationId xmlns:a16="http://schemas.microsoft.com/office/drawing/2014/main" id="{7902678B-CE2B-B7C9-A7B7-62CAC9A7F1E3}"/>
              </a:ext>
            </a:extLst>
          </p:cNvPr>
          <p:cNvSpPr txBox="1"/>
          <p:nvPr/>
        </p:nvSpPr>
        <p:spPr>
          <a:xfrm>
            <a:off x="3295649" y="4636958"/>
            <a:ext cx="5600700" cy="307777"/>
          </a:xfrm>
          <a:prstGeom prst="rect">
            <a:avLst/>
          </a:prstGeom>
          <a:noFill/>
        </p:spPr>
        <p:txBody>
          <a:bodyPr wrap="square" rtlCol="0">
            <a:spAutoFit/>
          </a:bodyPr>
          <a:lstStyle/>
          <a:p>
            <a:r>
              <a:rPr lang="en-US" sz="1400" dirty="0"/>
              <a:t>Same piece of data interpreted as single bytes and quad words:</a:t>
            </a:r>
          </a:p>
        </p:txBody>
      </p:sp>
    </p:spTree>
    <p:extLst>
      <p:ext uri="{BB962C8B-B14F-4D97-AF65-F5344CB8AC3E}">
        <p14:creationId xmlns:p14="http://schemas.microsoft.com/office/powerpoint/2010/main" val="2398796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902BBD-A481-02D0-5EAA-0501CE60BE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32AD4-E282-CC38-81B0-CAC2BC959FDD}"/>
              </a:ext>
            </a:extLst>
          </p:cNvPr>
          <p:cNvSpPr>
            <a:spLocks noGrp="1"/>
          </p:cNvSpPr>
          <p:nvPr>
            <p:ph type="title"/>
          </p:nvPr>
        </p:nvSpPr>
        <p:spPr/>
        <p:txBody>
          <a:bodyPr/>
          <a:lstStyle/>
          <a:p>
            <a:r>
              <a:rPr lang="en-US" dirty="0"/>
              <a:t>What we are NOT going to cover?</a:t>
            </a:r>
          </a:p>
        </p:txBody>
      </p:sp>
      <p:sp>
        <p:nvSpPr>
          <p:cNvPr id="3" name="Content Placeholder 2">
            <a:extLst>
              <a:ext uri="{FF2B5EF4-FFF2-40B4-BE49-F238E27FC236}">
                <a16:creationId xmlns:a16="http://schemas.microsoft.com/office/drawing/2014/main" id="{D7C51C1A-8F5F-B5B5-EA3C-7A703A243B06}"/>
              </a:ext>
            </a:extLst>
          </p:cNvPr>
          <p:cNvSpPr>
            <a:spLocks noGrp="1"/>
          </p:cNvSpPr>
          <p:nvPr>
            <p:ph idx="1"/>
          </p:nvPr>
        </p:nvSpPr>
        <p:spPr>
          <a:xfrm>
            <a:off x="1066800" y="1891284"/>
            <a:ext cx="10058400" cy="3641298"/>
          </a:xfrm>
        </p:spPr>
        <p:txBody>
          <a:bodyPr>
            <a:normAutofit/>
          </a:bodyPr>
          <a:lstStyle/>
          <a:p>
            <a:r>
              <a:rPr lang="en-US" sz="1600" dirty="0"/>
              <a:t>Windows exploitation and its’ quirks</a:t>
            </a:r>
          </a:p>
          <a:p>
            <a:r>
              <a:rPr lang="en-US" sz="1600" dirty="0"/>
              <a:t>Network exploitation</a:t>
            </a:r>
          </a:p>
          <a:p>
            <a:r>
              <a:rPr lang="en-US" dirty="0"/>
              <a:t>Reverse engineering*</a:t>
            </a:r>
            <a:endParaRPr lang="en-US" sz="1600" dirty="0"/>
          </a:p>
          <a:p>
            <a:r>
              <a:rPr lang="en-US" sz="1600" dirty="0"/>
              <a:t>Heap abuse</a:t>
            </a:r>
          </a:p>
          <a:p>
            <a:r>
              <a:rPr lang="en-US" sz="1600" dirty="0"/>
              <a:t>Race conditions, JOPs, COPs</a:t>
            </a:r>
          </a:p>
          <a:p>
            <a:r>
              <a:rPr lang="en-US" dirty="0"/>
              <a:t>Linux-specific quirks (environmental variables, GOT overwrites etc.)</a:t>
            </a:r>
          </a:p>
          <a:p>
            <a:pPr lvl="1"/>
            <a:r>
              <a:rPr lang="en-US" dirty="0"/>
              <a:t>I do plan on adding some of these in the future</a:t>
            </a:r>
          </a:p>
        </p:txBody>
      </p:sp>
      <p:sp>
        <p:nvSpPr>
          <p:cNvPr id="4" name="TextBox 3">
            <a:extLst>
              <a:ext uri="{FF2B5EF4-FFF2-40B4-BE49-F238E27FC236}">
                <a16:creationId xmlns:a16="http://schemas.microsoft.com/office/drawing/2014/main" id="{6C345708-0337-7487-D71C-1FF4C8B19D51}"/>
              </a:ext>
            </a:extLst>
          </p:cNvPr>
          <p:cNvSpPr txBox="1"/>
          <p:nvPr/>
        </p:nvSpPr>
        <p:spPr>
          <a:xfrm>
            <a:off x="1066800" y="5770326"/>
            <a:ext cx="10058400" cy="523220"/>
          </a:xfrm>
          <a:prstGeom prst="rect">
            <a:avLst/>
          </a:prstGeom>
          <a:noFill/>
        </p:spPr>
        <p:txBody>
          <a:bodyPr wrap="square" rtlCol="0">
            <a:spAutoFit/>
          </a:bodyPr>
          <a:lstStyle/>
          <a:p>
            <a:r>
              <a:rPr lang="en-US" sz="1400" dirty="0"/>
              <a:t>*there will be emphasis on understanding underlying assembly and how it translates to C, which is definitely an introduction into the topic.</a:t>
            </a:r>
            <a:endParaRPr lang="en-US" dirty="0"/>
          </a:p>
        </p:txBody>
      </p:sp>
    </p:spTree>
    <p:extLst>
      <p:ext uri="{BB962C8B-B14F-4D97-AF65-F5344CB8AC3E}">
        <p14:creationId xmlns:p14="http://schemas.microsoft.com/office/powerpoint/2010/main" val="1860203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61BAA-2AB6-02AF-9006-6EEDEF044B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4A034C2-53B7-6951-4896-81DAC311195C}"/>
              </a:ext>
            </a:extLst>
          </p:cNvPr>
          <p:cNvSpPr>
            <a:spLocks noGrp="1"/>
          </p:cNvSpPr>
          <p:nvPr>
            <p:ph type="title"/>
          </p:nvPr>
        </p:nvSpPr>
        <p:spPr>
          <a:xfrm>
            <a:off x="1629156" y="2275166"/>
            <a:ext cx="8933688" cy="1465562"/>
          </a:xfrm>
        </p:spPr>
        <p:txBody>
          <a:bodyPr/>
          <a:lstStyle/>
          <a:p>
            <a:r>
              <a:rPr lang="en-US" dirty="0"/>
              <a:t>LAB 1</a:t>
            </a:r>
          </a:p>
        </p:txBody>
      </p:sp>
      <p:sp>
        <p:nvSpPr>
          <p:cNvPr id="5" name="Text Placeholder 4">
            <a:extLst>
              <a:ext uri="{FF2B5EF4-FFF2-40B4-BE49-F238E27FC236}">
                <a16:creationId xmlns:a16="http://schemas.microsoft.com/office/drawing/2014/main" id="{52062CE7-9B74-F35C-0E51-F661C921C0F6}"/>
              </a:ext>
            </a:extLst>
          </p:cNvPr>
          <p:cNvSpPr>
            <a:spLocks noGrp="1"/>
          </p:cNvSpPr>
          <p:nvPr>
            <p:ph type="body" idx="1"/>
          </p:nvPr>
        </p:nvSpPr>
        <p:spPr>
          <a:xfrm>
            <a:off x="1629156" y="3673700"/>
            <a:ext cx="8939784" cy="457200"/>
          </a:xfrm>
        </p:spPr>
        <p:txBody>
          <a:bodyPr/>
          <a:lstStyle/>
          <a:p>
            <a:r>
              <a:rPr lang="en-US" dirty="0"/>
              <a:t>Observing assembly in GDB </a:t>
            </a:r>
          </a:p>
        </p:txBody>
      </p:sp>
      <p:sp>
        <p:nvSpPr>
          <p:cNvPr id="6" name="Text Placeholder 4">
            <a:extLst>
              <a:ext uri="{FF2B5EF4-FFF2-40B4-BE49-F238E27FC236}">
                <a16:creationId xmlns:a16="http://schemas.microsoft.com/office/drawing/2014/main" id="{BB7DCA72-9948-ECEE-3180-ADC8BC3A7907}"/>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handout/lab1.pdf</a:t>
            </a:r>
          </a:p>
        </p:txBody>
      </p:sp>
      <p:grpSp>
        <p:nvGrpSpPr>
          <p:cNvPr id="10" name="Group 9">
            <a:extLst>
              <a:ext uri="{FF2B5EF4-FFF2-40B4-BE49-F238E27FC236}">
                <a16:creationId xmlns:a16="http://schemas.microsoft.com/office/drawing/2014/main" id="{9226180C-DDA6-F184-08B0-D04B34B8B366}"/>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7C7E2857-5C20-24F3-8A1D-F0BCABF665F3}"/>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D55C99DF-6866-BB21-C20A-4B63E897D1A5}"/>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2899BE80-C34B-827A-729F-DB6E11B792E8}"/>
                </a:ext>
              </a:extLst>
            </p:cNvPr>
            <p:cNvSpPr txBox="1"/>
            <p:nvPr/>
          </p:nvSpPr>
          <p:spPr>
            <a:xfrm>
              <a:off x="1924051" y="1807305"/>
              <a:ext cx="1154546" cy="307777"/>
            </a:xfrm>
            <a:prstGeom prst="rect">
              <a:avLst/>
            </a:prstGeom>
            <a:noFill/>
          </p:spPr>
          <p:txBody>
            <a:bodyPr wrap="square" rtlCol="0">
              <a:spAutoFit/>
            </a:bodyPr>
            <a:lstStyle/>
            <a:p>
              <a:r>
                <a:rPr lang="en-US" sz="1400" dirty="0"/>
                <a:t>30 minutes</a:t>
              </a:r>
            </a:p>
          </p:txBody>
        </p:sp>
      </p:grpSp>
    </p:spTree>
    <p:extLst>
      <p:ext uri="{BB962C8B-B14F-4D97-AF65-F5344CB8AC3E}">
        <p14:creationId xmlns:p14="http://schemas.microsoft.com/office/powerpoint/2010/main" val="24621359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D22D9F-EC02-E967-B1EF-0EF9B512800B}"/>
              </a:ext>
            </a:extLst>
          </p:cNvPr>
          <p:cNvSpPr>
            <a:spLocks noGrp="1"/>
          </p:cNvSpPr>
          <p:nvPr>
            <p:ph type="title"/>
          </p:nvPr>
        </p:nvSpPr>
        <p:spPr/>
        <p:txBody>
          <a:bodyPr/>
          <a:lstStyle/>
          <a:p>
            <a:r>
              <a:rPr lang="en-US" dirty="0"/>
              <a:t>Stack</a:t>
            </a:r>
          </a:p>
        </p:txBody>
      </p:sp>
      <p:sp>
        <p:nvSpPr>
          <p:cNvPr id="5" name="Content Placeholder 4">
            <a:extLst>
              <a:ext uri="{FF2B5EF4-FFF2-40B4-BE49-F238E27FC236}">
                <a16:creationId xmlns:a16="http://schemas.microsoft.com/office/drawing/2014/main" id="{223BFADD-0B13-45AB-7411-AC17D2C49E51}"/>
              </a:ext>
            </a:extLst>
          </p:cNvPr>
          <p:cNvSpPr>
            <a:spLocks noGrp="1"/>
          </p:cNvSpPr>
          <p:nvPr>
            <p:ph idx="1"/>
          </p:nvPr>
        </p:nvSpPr>
        <p:spPr/>
        <p:txBody>
          <a:bodyPr/>
          <a:lstStyle/>
          <a:p>
            <a:r>
              <a:rPr lang="en-US" dirty="0"/>
              <a:t>One of two structures representing program’s dynamic memory (other is heap)</a:t>
            </a:r>
          </a:p>
          <a:p>
            <a:r>
              <a:rPr lang="en-US" dirty="0"/>
              <a:t>LIFO queue – Last-In-First-Out</a:t>
            </a:r>
          </a:p>
          <a:p>
            <a:r>
              <a:rPr lang="en-US" dirty="0"/>
              <a:t>Values are managed by </a:t>
            </a:r>
            <a:r>
              <a:rPr lang="en-US" dirty="0" err="1"/>
              <a:t>PUSHing</a:t>
            </a:r>
            <a:r>
              <a:rPr lang="en-US" dirty="0"/>
              <a:t> them on top of the stack or </a:t>
            </a:r>
            <a:r>
              <a:rPr lang="en-US" dirty="0" err="1"/>
              <a:t>POPping</a:t>
            </a:r>
            <a:r>
              <a:rPr lang="en-US" dirty="0"/>
              <a:t> them from the top</a:t>
            </a:r>
          </a:p>
          <a:p>
            <a:r>
              <a:rPr lang="en-US" dirty="0"/>
              <a:t>All elements are 8-byte chunks!</a:t>
            </a:r>
          </a:p>
          <a:p>
            <a:r>
              <a:rPr lang="en-US" dirty="0"/>
              <a:t>Keeps track of all function calls, stores local variables and ensures program “knows” where to return from a function.</a:t>
            </a:r>
          </a:p>
          <a:p>
            <a:r>
              <a:rPr lang="en-US" dirty="0"/>
              <a:t>Starts at the end of the program’s address space and grows </a:t>
            </a:r>
            <a:r>
              <a:rPr lang="en-US" u="sng" dirty="0"/>
              <a:t>upwards</a:t>
            </a:r>
            <a:r>
              <a:rPr lang="en-US" dirty="0"/>
              <a:t> (towards lower addresses)</a:t>
            </a:r>
          </a:p>
          <a:p>
            <a:pPr marL="0" indent="0">
              <a:buNone/>
            </a:pPr>
            <a:r>
              <a:rPr lang="en-US" dirty="0"/>
              <a:t>This is can get a little confusing without diagrams…</a:t>
            </a:r>
          </a:p>
        </p:txBody>
      </p:sp>
    </p:spTree>
    <p:extLst>
      <p:ext uri="{BB962C8B-B14F-4D97-AF65-F5344CB8AC3E}">
        <p14:creationId xmlns:p14="http://schemas.microsoft.com/office/powerpoint/2010/main" val="3104764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A3780-DD92-C073-9532-EAAC8E48B736}"/>
              </a:ext>
            </a:extLst>
          </p:cNvPr>
          <p:cNvSpPr>
            <a:spLocks noGrp="1"/>
          </p:cNvSpPr>
          <p:nvPr>
            <p:ph type="title"/>
          </p:nvPr>
        </p:nvSpPr>
        <p:spPr/>
        <p:txBody>
          <a:bodyPr/>
          <a:lstStyle/>
          <a:p>
            <a:r>
              <a:rPr lang="en-US" dirty="0"/>
              <a:t>Stack - </a:t>
            </a:r>
            <a:r>
              <a:rPr lang="en-US" dirty="0" err="1"/>
              <a:t>PUSHing</a:t>
            </a:r>
            <a:endParaRPr lang="en-US" dirty="0"/>
          </a:p>
        </p:txBody>
      </p:sp>
      <p:pic>
        <p:nvPicPr>
          <p:cNvPr id="13" name="Picture 12">
            <a:extLst>
              <a:ext uri="{FF2B5EF4-FFF2-40B4-BE49-F238E27FC236}">
                <a16:creationId xmlns:a16="http://schemas.microsoft.com/office/drawing/2014/main" id="{9898A7FB-20FC-C68E-86D5-BF7A9AC9943A}"/>
              </a:ext>
            </a:extLst>
          </p:cNvPr>
          <p:cNvPicPr>
            <a:picLocks noChangeAspect="1"/>
          </p:cNvPicPr>
          <p:nvPr/>
        </p:nvPicPr>
        <p:blipFill>
          <a:blip r:embed="rId3"/>
          <a:stretch>
            <a:fillRect/>
          </a:stretch>
        </p:blipFill>
        <p:spPr>
          <a:xfrm>
            <a:off x="1183595" y="1366014"/>
            <a:ext cx="9824809" cy="5071473"/>
          </a:xfrm>
          <a:prstGeom prst="rect">
            <a:avLst/>
          </a:prstGeom>
        </p:spPr>
      </p:pic>
    </p:spTree>
    <p:extLst>
      <p:ext uri="{BB962C8B-B14F-4D97-AF65-F5344CB8AC3E}">
        <p14:creationId xmlns:p14="http://schemas.microsoft.com/office/powerpoint/2010/main" val="3506310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76DE2-6EF6-539F-30EE-8E86C1351F05}"/>
              </a:ext>
            </a:extLst>
          </p:cNvPr>
          <p:cNvSpPr>
            <a:spLocks noGrp="1"/>
          </p:cNvSpPr>
          <p:nvPr>
            <p:ph type="title"/>
          </p:nvPr>
        </p:nvSpPr>
        <p:spPr/>
        <p:txBody>
          <a:bodyPr/>
          <a:lstStyle/>
          <a:p>
            <a:r>
              <a:rPr lang="en-US" dirty="0"/>
              <a:t>Stack - </a:t>
            </a:r>
            <a:r>
              <a:rPr lang="en-US" dirty="0" err="1"/>
              <a:t>POPing</a:t>
            </a:r>
            <a:endParaRPr lang="en-US" dirty="0"/>
          </a:p>
        </p:txBody>
      </p:sp>
      <p:pic>
        <p:nvPicPr>
          <p:cNvPr id="9" name="Picture 8">
            <a:extLst>
              <a:ext uri="{FF2B5EF4-FFF2-40B4-BE49-F238E27FC236}">
                <a16:creationId xmlns:a16="http://schemas.microsoft.com/office/drawing/2014/main" id="{B09C7BC7-0DAE-0EFE-99AB-29FC248285F1}"/>
              </a:ext>
            </a:extLst>
          </p:cNvPr>
          <p:cNvPicPr>
            <a:picLocks noChangeAspect="1"/>
          </p:cNvPicPr>
          <p:nvPr/>
        </p:nvPicPr>
        <p:blipFill>
          <a:blip r:embed="rId2"/>
          <a:stretch>
            <a:fillRect/>
          </a:stretch>
        </p:blipFill>
        <p:spPr>
          <a:xfrm>
            <a:off x="533400" y="1806067"/>
            <a:ext cx="11125200" cy="4602820"/>
          </a:xfrm>
          <a:prstGeom prst="rect">
            <a:avLst/>
          </a:prstGeom>
        </p:spPr>
      </p:pic>
    </p:spTree>
    <p:extLst>
      <p:ext uri="{BB962C8B-B14F-4D97-AF65-F5344CB8AC3E}">
        <p14:creationId xmlns:p14="http://schemas.microsoft.com/office/powerpoint/2010/main" val="1500230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D521-390E-BCC8-C919-84A2876EFF86}"/>
              </a:ext>
            </a:extLst>
          </p:cNvPr>
          <p:cNvSpPr>
            <a:spLocks noGrp="1"/>
          </p:cNvSpPr>
          <p:nvPr>
            <p:ph type="title"/>
          </p:nvPr>
        </p:nvSpPr>
        <p:spPr/>
        <p:txBody>
          <a:bodyPr/>
          <a:lstStyle/>
          <a:p>
            <a:r>
              <a:rPr lang="en-US" dirty="0"/>
              <a:t>Stack – local variables</a:t>
            </a:r>
          </a:p>
        </p:txBody>
      </p:sp>
      <p:pic>
        <p:nvPicPr>
          <p:cNvPr id="5" name="Picture 4">
            <a:extLst>
              <a:ext uri="{FF2B5EF4-FFF2-40B4-BE49-F238E27FC236}">
                <a16:creationId xmlns:a16="http://schemas.microsoft.com/office/drawing/2014/main" id="{8F5A72B7-93FF-C739-7DC7-823CB6120AE6}"/>
              </a:ext>
            </a:extLst>
          </p:cNvPr>
          <p:cNvPicPr>
            <a:picLocks noChangeAspect="1"/>
          </p:cNvPicPr>
          <p:nvPr/>
        </p:nvPicPr>
        <p:blipFill>
          <a:blip r:embed="rId2"/>
          <a:stretch>
            <a:fillRect/>
          </a:stretch>
        </p:blipFill>
        <p:spPr>
          <a:xfrm>
            <a:off x="1169670" y="1455890"/>
            <a:ext cx="9852660" cy="4987149"/>
          </a:xfrm>
          <a:prstGeom prst="rect">
            <a:avLst/>
          </a:prstGeom>
        </p:spPr>
      </p:pic>
    </p:spTree>
    <p:extLst>
      <p:ext uri="{BB962C8B-B14F-4D97-AF65-F5344CB8AC3E}">
        <p14:creationId xmlns:p14="http://schemas.microsoft.com/office/powerpoint/2010/main" val="21539377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30D11-76FD-137C-A961-FBC67EE37D1E}"/>
              </a:ext>
            </a:extLst>
          </p:cNvPr>
          <p:cNvSpPr>
            <a:spLocks noGrp="1"/>
          </p:cNvSpPr>
          <p:nvPr>
            <p:ph type="title"/>
          </p:nvPr>
        </p:nvSpPr>
        <p:spPr/>
        <p:txBody>
          <a:bodyPr/>
          <a:lstStyle/>
          <a:p>
            <a:r>
              <a:rPr lang="en-US" dirty="0"/>
              <a:t>Stack – important considerations</a:t>
            </a:r>
          </a:p>
        </p:txBody>
      </p:sp>
      <p:sp>
        <p:nvSpPr>
          <p:cNvPr id="3" name="Content Placeholder 2">
            <a:extLst>
              <a:ext uri="{FF2B5EF4-FFF2-40B4-BE49-F238E27FC236}">
                <a16:creationId xmlns:a16="http://schemas.microsoft.com/office/drawing/2014/main" id="{D93DC85D-CCE3-CCD8-7A5F-B71AEE379A5D}"/>
              </a:ext>
            </a:extLst>
          </p:cNvPr>
          <p:cNvSpPr>
            <a:spLocks noGrp="1"/>
          </p:cNvSpPr>
          <p:nvPr>
            <p:ph idx="1"/>
          </p:nvPr>
        </p:nvSpPr>
        <p:spPr/>
        <p:txBody>
          <a:bodyPr/>
          <a:lstStyle/>
          <a:p>
            <a:r>
              <a:rPr lang="en-US" dirty="0"/>
              <a:t>Stack is where RSP tells it to – in other words, there is absolutely nothing preventing programmer from “moving” stack to any other writable memory region by overwriting RSP. </a:t>
            </a:r>
          </a:p>
          <a:p>
            <a:pPr lvl="1"/>
            <a:r>
              <a:rPr lang="en-US" dirty="0"/>
              <a:t>Will it break the program? Most of the time, yes. However, this can be utilized offensively, e.g. with Stack Pivoting technique, which is used to move stack to other memory we have control of.</a:t>
            </a:r>
          </a:p>
          <a:p>
            <a:r>
              <a:rPr lang="en-US" dirty="0"/>
              <a:t>While stack grows “downwards” (towards lower addresses), any kind of data access is done by incrementing memory addresses. </a:t>
            </a:r>
          </a:p>
          <a:p>
            <a:pPr lvl="1"/>
            <a:r>
              <a:rPr lang="en-US" dirty="0"/>
              <a:t>In some cases this allows attacker to overwrite previously pushed values, leading to memory corruption.</a:t>
            </a:r>
          </a:p>
        </p:txBody>
      </p:sp>
    </p:spTree>
    <p:extLst>
      <p:ext uri="{BB962C8B-B14F-4D97-AF65-F5344CB8AC3E}">
        <p14:creationId xmlns:p14="http://schemas.microsoft.com/office/powerpoint/2010/main" val="35590509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10FAC-A3CF-26F7-BEB3-618521F3256B}"/>
              </a:ext>
            </a:extLst>
          </p:cNvPr>
          <p:cNvSpPr>
            <a:spLocks noGrp="1"/>
          </p:cNvSpPr>
          <p:nvPr>
            <p:ph type="title"/>
          </p:nvPr>
        </p:nvSpPr>
        <p:spPr/>
        <p:txBody>
          <a:bodyPr/>
          <a:lstStyle/>
          <a:p>
            <a:r>
              <a:rPr lang="en-US" dirty="0"/>
              <a:t>Stack Frames</a:t>
            </a:r>
          </a:p>
        </p:txBody>
      </p:sp>
      <p:sp>
        <p:nvSpPr>
          <p:cNvPr id="3" name="Content Placeholder 2">
            <a:extLst>
              <a:ext uri="{FF2B5EF4-FFF2-40B4-BE49-F238E27FC236}">
                <a16:creationId xmlns:a16="http://schemas.microsoft.com/office/drawing/2014/main" id="{61B4861B-34F4-3F82-3109-9381BA23D261}"/>
              </a:ext>
            </a:extLst>
          </p:cNvPr>
          <p:cNvSpPr>
            <a:spLocks noGrp="1"/>
          </p:cNvSpPr>
          <p:nvPr>
            <p:ph idx="1"/>
          </p:nvPr>
        </p:nvSpPr>
        <p:spPr>
          <a:xfrm>
            <a:off x="1066800" y="1715115"/>
            <a:ext cx="10058400" cy="4324122"/>
          </a:xfrm>
        </p:spPr>
        <p:txBody>
          <a:bodyPr/>
          <a:lstStyle/>
          <a:p>
            <a:r>
              <a:rPr lang="en-US" dirty="0"/>
              <a:t>A final chapter of assembly primer!</a:t>
            </a:r>
          </a:p>
          <a:p>
            <a:r>
              <a:rPr lang="en-US" dirty="0"/>
              <a:t>Stack frames are a way for programs to maintain state between function calls. These are </a:t>
            </a:r>
            <a:r>
              <a:rPr lang="en-US" i="1" dirty="0"/>
              <a:t>just</a:t>
            </a:r>
            <a:r>
              <a:rPr lang="en-US" dirty="0"/>
              <a:t> contiguous stack regions, with boundaries tracked through two registers – RBP and RSP</a:t>
            </a:r>
          </a:p>
          <a:p>
            <a:pPr lvl="1"/>
            <a:r>
              <a:rPr lang="en-US" dirty="0"/>
              <a:t>RBP – Base Pointer, tracks the base of current stack frame</a:t>
            </a:r>
          </a:p>
          <a:p>
            <a:pPr lvl="1"/>
            <a:r>
              <a:rPr lang="en-US" dirty="0"/>
              <a:t>RSP – Stack Pointer, we know it already. Tracks the top of the frame (and top of the stack at the same time).</a:t>
            </a:r>
          </a:p>
          <a:p>
            <a:r>
              <a:rPr lang="en-US" dirty="0"/>
              <a:t>On every function invocation (CALL instruction) a stack frame is created, this creates virtual separation between local and other variables.</a:t>
            </a:r>
          </a:p>
          <a:p>
            <a:pPr lvl="1"/>
            <a:r>
              <a:rPr lang="en-US" dirty="0"/>
              <a:t>Every function call is an act of redirecting execution; stack frames retain instruction pointer to the instruction following the original CALL, allowing execution to return correctly after handling function’s code.</a:t>
            </a:r>
          </a:p>
          <a:p>
            <a:r>
              <a:rPr lang="en-US" dirty="0"/>
              <a:t>On every return (RET instruction) the previous stack boundaries are restored, effectively “destroying” previous frame.</a:t>
            </a:r>
          </a:p>
          <a:p>
            <a:pPr lvl="1"/>
            <a:r>
              <a:rPr lang="en-US" dirty="0"/>
              <a:t>In practice, the old data remains on stack. It will be overwritten soon but there is no built-in mechanism of clearing it.</a:t>
            </a:r>
          </a:p>
        </p:txBody>
      </p:sp>
    </p:spTree>
    <p:extLst>
      <p:ext uri="{BB962C8B-B14F-4D97-AF65-F5344CB8AC3E}">
        <p14:creationId xmlns:p14="http://schemas.microsoft.com/office/powerpoint/2010/main" val="6620910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CF8D-1C04-5D0D-A294-04600754AE8E}"/>
              </a:ext>
            </a:extLst>
          </p:cNvPr>
          <p:cNvSpPr>
            <a:spLocks noGrp="1"/>
          </p:cNvSpPr>
          <p:nvPr>
            <p:ph type="title"/>
          </p:nvPr>
        </p:nvSpPr>
        <p:spPr/>
        <p:txBody>
          <a:bodyPr/>
          <a:lstStyle/>
          <a:p>
            <a:r>
              <a:rPr lang="en-US" dirty="0"/>
              <a:t>Stack Frames</a:t>
            </a:r>
          </a:p>
        </p:txBody>
      </p:sp>
      <p:pic>
        <p:nvPicPr>
          <p:cNvPr id="5" name="Picture 4">
            <a:extLst>
              <a:ext uri="{FF2B5EF4-FFF2-40B4-BE49-F238E27FC236}">
                <a16:creationId xmlns:a16="http://schemas.microsoft.com/office/drawing/2014/main" id="{3EC1505D-E7CE-D6AD-6CF8-45AC95407D39}"/>
              </a:ext>
            </a:extLst>
          </p:cNvPr>
          <p:cNvPicPr>
            <a:picLocks noChangeAspect="1"/>
          </p:cNvPicPr>
          <p:nvPr/>
        </p:nvPicPr>
        <p:blipFill>
          <a:blip r:embed="rId2"/>
          <a:stretch>
            <a:fillRect/>
          </a:stretch>
        </p:blipFill>
        <p:spPr>
          <a:xfrm>
            <a:off x="1148715" y="1415767"/>
            <a:ext cx="9894570" cy="5001994"/>
          </a:xfrm>
          <a:prstGeom prst="rect">
            <a:avLst/>
          </a:prstGeom>
        </p:spPr>
      </p:pic>
    </p:spTree>
    <p:extLst>
      <p:ext uri="{BB962C8B-B14F-4D97-AF65-F5344CB8AC3E}">
        <p14:creationId xmlns:p14="http://schemas.microsoft.com/office/powerpoint/2010/main" val="28594037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3F877-C52E-4E05-1A41-A0052F1D415B}"/>
              </a:ext>
            </a:extLst>
          </p:cNvPr>
          <p:cNvSpPr>
            <a:spLocks noGrp="1"/>
          </p:cNvSpPr>
          <p:nvPr>
            <p:ph type="title"/>
          </p:nvPr>
        </p:nvSpPr>
        <p:spPr/>
        <p:txBody>
          <a:bodyPr/>
          <a:lstStyle/>
          <a:p>
            <a:r>
              <a:rPr lang="en-US" dirty="0"/>
              <a:t>Stack Frame lifecycle</a:t>
            </a:r>
          </a:p>
        </p:txBody>
      </p:sp>
      <p:sp>
        <p:nvSpPr>
          <p:cNvPr id="3" name="Content Placeholder 2">
            <a:extLst>
              <a:ext uri="{FF2B5EF4-FFF2-40B4-BE49-F238E27FC236}">
                <a16:creationId xmlns:a16="http://schemas.microsoft.com/office/drawing/2014/main" id="{BFE2ED1E-DB3D-851A-C4BE-B525A8AE6C67}"/>
              </a:ext>
            </a:extLst>
          </p:cNvPr>
          <p:cNvSpPr>
            <a:spLocks noGrp="1"/>
          </p:cNvSpPr>
          <p:nvPr>
            <p:ph idx="1"/>
          </p:nvPr>
        </p:nvSpPr>
        <p:spPr>
          <a:xfrm>
            <a:off x="1066800" y="1508760"/>
            <a:ext cx="6065520" cy="4706646"/>
          </a:xfrm>
        </p:spPr>
        <p:txBody>
          <a:bodyPr/>
          <a:lstStyle/>
          <a:p>
            <a:r>
              <a:rPr lang="en-US" dirty="0"/>
              <a:t>CALL instruction is executed, pointing to a target function</a:t>
            </a:r>
          </a:p>
          <a:p>
            <a:pPr lvl="1"/>
            <a:r>
              <a:rPr lang="en-US" dirty="0"/>
              <a:t>current RIP is pushed onto stack, forming a return pointer</a:t>
            </a:r>
          </a:p>
          <a:p>
            <a:r>
              <a:rPr lang="en-US" dirty="0"/>
              <a:t>Execution is transferred to the address pointed by call</a:t>
            </a:r>
          </a:p>
          <a:p>
            <a:r>
              <a:rPr lang="en-US" dirty="0"/>
              <a:t>New function set ups its’ stack frame:</a:t>
            </a:r>
          </a:p>
          <a:p>
            <a:pPr lvl="1"/>
            <a:r>
              <a:rPr lang="en-US" dirty="0"/>
              <a:t>current RBP is pushed onto stack</a:t>
            </a:r>
          </a:p>
          <a:p>
            <a:pPr lvl="1"/>
            <a:r>
              <a:rPr lang="en-US" dirty="0"/>
              <a:t>current RSP is moved to RBP</a:t>
            </a:r>
          </a:p>
          <a:p>
            <a:pPr lvl="2"/>
            <a:r>
              <a:rPr lang="en-US" dirty="0"/>
              <a:t>this establishes base of the frame, pointing at old RBP</a:t>
            </a:r>
          </a:p>
          <a:p>
            <a:pPr lvl="1"/>
            <a:r>
              <a:rPr lang="en-US" dirty="0"/>
              <a:t>function reserves space on stack for variables by </a:t>
            </a:r>
            <a:r>
              <a:rPr lang="en-US" dirty="0" err="1"/>
              <a:t>SUBtracting</a:t>
            </a:r>
            <a:r>
              <a:rPr lang="en-US" dirty="0"/>
              <a:t> from RSP</a:t>
            </a:r>
          </a:p>
          <a:p>
            <a:r>
              <a:rPr lang="en-US" dirty="0"/>
              <a:t>Function runs through</a:t>
            </a:r>
          </a:p>
          <a:p>
            <a:r>
              <a:rPr lang="en-US" dirty="0"/>
              <a:t>On function end</a:t>
            </a:r>
          </a:p>
          <a:p>
            <a:pPr lvl="1"/>
            <a:r>
              <a:rPr lang="en-US" dirty="0"/>
              <a:t>RBP is </a:t>
            </a:r>
            <a:r>
              <a:rPr lang="en-US" dirty="0" err="1"/>
              <a:t>MOVed</a:t>
            </a:r>
            <a:r>
              <a:rPr lang="en-US" dirty="0"/>
              <a:t> to RSP, “collapsing” stack back to point at old RBP</a:t>
            </a:r>
          </a:p>
          <a:p>
            <a:pPr lvl="1"/>
            <a:r>
              <a:rPr lang="en-US" dirty="0"/>
              <a:t>RBP is </a:t>
            </a:r>
            <a:r>
              <a:rPr lang="en-US" dirty="0" err="1"/>
              <a:t>POPped</a:t>
            </a:r>
            <a:r>
              <a:rPr lang="en-US" dirty="0"/>
              <a:t> from the stack</a:t>
            </a:r>
          </a:p>
          <a:p>
            <a:pPr lvl="1"/>
            <a:r>
              <a:rPr lang="en-US" dirty="0"/>
              <a:t>return pointer is popped from stack into RIP by issuing RET instruction</a:t>
            </a:r>
          </a:p>
          <a:p>
            <a:pPr lvl="1"/>
            <a:endParaRPr lang="en-US" dirty="0"/>
          </a:p>
        </p:txBody>
      </p:sp>
      <p:pic>
        <p:nvPicPr>
          <p:cNvPr id="5" name="Picture 4">
            <a:extLst>
              <a:ext uri="{FF2B5EF4-FFF2-40B4-BE49-F238E27FC236}">
                <a16:creationId xmlns:a16="http://schemas.microsoft.com/office/drawing/2014/main" id="{E8E126D4-6B2E-2680-9B84-ABAD0B4C4A1F}"/>
              </a:ext>
            </a:extLst>
          </p:cNvPr>
          <p:cNvPicPr>
            <a:picLocks noChangeAspect="1"/>
          </p:cNvPicPr>
          <p:nvPr/>
        </p:nvPicPr>
        <p:blipFill>
          <a:blip r:embed="rId3"/>
          <a:stretch>
            <a:fillRect/>
          </a:stretch>
        </p:blipFill>
        <p:spPr>
          <a:xfrm>
            <a:off x="7752397" y="1923926"/>
            <a:ext cx="3708083" cy="3876314"/>
          </a:xfrm>
          <a:prstGeom prst="rect">
            <a:avLst/>
          </a:prstGeom>
        </p:spPr>
      </p:pic>
    </p:spTree>
    <p:extLst>
      <p:ext uri="{BB962C8B-B14F-4D97-AF65-F5344CB8AC3E}">
        <p14:creationId xmlns:p14="http://schemas.microsoft.com/office/powerpoint/2010/main" val="87030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28294F-1C1A-886C-8BCB-840517D719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DFF2B-BD34-9C7F-0307-672BD46CF853}"/>
              </a:ext>
            </a:extLst>
          </p:cNvPr>
          <p:cNvSpPr>
            <a:spLocks noGrp="1"/>
          </p:cNvSpPr>
          <p:nvPr>
            <p:ph type="title"/>
          </p:nvPr>
        </p:nvSpPr>
        <p:spPr/>
        <p:txBody>
          <a:bodyPr/>
          <a:lstStyle/>
          <a:p>
            <a:r>
              <a:rPr lang="en-US" dirty="0"/>
              <a:t>Stack Frame lifecycle</a:t>
            </a:r>
          </a:p>
        </p:txBody>
      </p:sp>
      <p:sp>
        <p:nvSpPr>
          <p:cNvPr id="3" name="Content Placeholder 2">
            <a:extLst>
              <a:ext uri="{FF2B5EF4-FFF2-40B4-BE49-F238E27FC236}">
                <a16:creationId xmlns:a16="http://schemas.microsoft.com/office/drawing/2014/main" id="{FF23208E-B3E8-EE3E-3E5B-B1B1343837BB}"/>
              </a:ext>
            </a:extLst>
          </p:cNvPr>
          <p:cNvSpPr>
            <a:spLocks noGrp="1"/>
          </p:cNvSpPr>
          <p:nvPr>
            <p:ph idx="1"/>
          </p:nvPr>
        </p:nvSpPr>
        <p:spPr>
          <a:xfrm>
            <a:off x="1066800" y="1508760"/>
            <a:ext cx="6065520" cy="4706646"/>
          </a:xfrm>
        </p:spPr>
        <p:txBody>
          <a:bodyPr/>
          <a:lstStyle/>
          <a:p>
            <a:r>
              <a:rPr lang="en-US" dirty="0"/>
              <a:t>CALL instruction is executed, pointing to a target function</a:t>
            </a:r>
          </a:p>
          <a:p>
            <a:pPr lvl="1"/>
            <a:r>
              <a:rPr lang="en-US" dirty="0"/>
              <a:t>current RIP is pushed onto stack, forming a return pointer</a:t>
            </a:r>
          </a:p>
          <a:p>
            <a:r>
              <a:rPr lang="en-US" dirty="0"/>
              <a:t>Execution is transferred to the address pointed by call</a:t>
            </a:r>
          </a:p>
          <a:p>
            <a:r>
              <a:rPr lang="en-US" dirty="0"/>
              <a:t>New function set ups its’ stack frame:</a:t>
            </a:r>
          </a:p>
          <a:p>
            <a:pPr lvl="1"/>
            <a:r>
              <a:rPr lang="en-US" dirty="0"/>
              <a:t>current RBP is pushed onto stack</a:t>
            </a:r>
          </a:p>
          <a:p>
            <a:pPr lvl="1"/>
            <a:r>
              <a:rPr lang="en-US" dirty="0"/>
              <a:t>current RSP is moved to RBP</a:t>
            </a:r>
          </a:p>
          <a:p>
            <a:pPr lvl="2"/>
            <a:r>
              <a:rPr lang="en-US" dirty="0"/>
              <a:t>this establishes base of the frame, pointing at old RBP</a:t>
            </a:r>
          </a:p>
          <a:p>
            <a:pPr lvl="1"/>
            <a:r>
              <a:rPr lang="en-US" dirty="0"/>
              <a:t>function reserves space on stack for variables by </a:t>
            </a:r>
            <a:r>
              <a:rPr lang="en-US" dirty="0" err="1"/>
              <a:t>SUBtracting</a:t>
            </a:r>
            <a:r>
              <a:rPr lang="en-US" dirty="0"/>
              <a:t> from RSP</a:t>
            </a:r>
          </a:p>
          <a:p>
            <a:r>
              <a:rPr lang="en-US" dirty="0"/>
              <a:t>Function runs through</a:t>
            </a:r>
          </a:p>
          <a:p>
            <a:r>
              <a:rPr lang="en-US" dirty="0"/>
              <a:t>On function end</a:t>
            </a:r>
          </a:p>
          <a:p>
            <a:pPr lvl="1"/>
            <a:r>
              <a:rPr lang="en-US" dirty="0"/>
              <a:t>RBP is </a:t>
            </a:r>
            <a:r>
              <a:rPr lang="en-US" dirty="0" err="1"/>
              <a:t>MOVed</a:t>
            </a:r>
            <a:r>
              <a:rPr lang="en-US" dirty="0"/>
              <a:t> to RSP, “collapsing” stack back to point at old RBP</a:t>
            </a:r>
          </a:p>
          <a:p>
            <a:pPr lvl="1"/>
            <a:r>
              <a:rPr lang="en-US" dirty="0"/>
              <a:t>RBP is </a:t>
            </a:r>
            <a:r>
              <a:rPr lang="en-US" dirty="0" err="1"/>
              <a:t>POPped</a:t>
            </a:r>
            <a:r>
              <a:rPr lang="en-US" dirty="0"/>
              <a:t> from the stack</a:t>
            </a:r>
          </a:p>
          <a:p>
            <a:pPr lvl="1"/>
            <a:r>
              <a:rPr lang="en-US" dirty="0"/>
              <a:t>return pointer is popped from stack into RIP by issuing RET instruction</a:t>
            </a:r>
          </a:p>
          <a:p>
            <a:pPr lvl="1"/>
            <a:endParaRPr lang="en-US" dirty="0"/>
          </a:p>
        </p:txBody>
      </p:sp>
      <p:sp>
        <p:nvSpPr>
          <p:cNvPr id="4" name="Rectangle 3">
            <a:extLst>
              <a:ext uri="{FF2B5EF4-FFF2-40B4-BE49-F238E27FC236}">
                <a16:creationId xmlns:a16="http://schemas.microsoft.com/office/drawing/2014/main" id="{3B1542A5-7EEF-5A5A-2E28-BD86CB5F5103}"/>
              </a:ext>
            </a:extLst>
          </p:cNvPr>
          <p:cNvSpPr/>
          <p:nvPr/>
        </p:nvSpPr>
        <p:spPr>
          <a:xfrm>
            <a:off x="1066800" y="2621280"/>
            <a:ext cx="8442960" cy="16764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EA0E5A2-385C-4A00-DD4F-460265F22CB4}"/>
              </a:ext>
            </a:extLst>
          </p:cNvPr>
          <p:cNvSpPr/>
          <p:nvPr/>
        </p:nvSpPr>
        <p:spPr>
          <a:xfrm>
            <a:off x="1066800" y="4724400"/>
            <a:ext cx="8442960" cy="149100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D9AE539-C394-9981-5848-C2A25A7D2BEE}"/>
              </a:ext>
            </a:extLst>
          </p:cNvPr>
          <p:cNvSpPr txBox="1"/>
          <p:nvPr/>
        </p:nvSpPr>
        <p:spPr>
          <a:xfrm>
            <a:off x="7048500" y="2634972"/>
            <a:ext cx="2461260" cy="369332"/>
          </a:xfrm>
          <a:prstGeom prst="rect">
            <a:avLst/>
          </a:prstGeom>
          <a:noFill/>
        </p:spPr>
        <p:txBody>
          <a:bodyPr wrap="square" rtlCol="0">
            <a:spAutoFit/>
          </a:bodyPr>
          <a:lstStyle/>
          <a:p>
            <a:r>
              <a:rPr lang="en-US" dirty="0"/>
              <a:t>Function Prologue</a:t>
            </a:r>
          </a:p>
        </p:txBody>
      </p:sp>
      <p:sp>
        <p:nvSpPr>
          <p:cNvPr id="8" name="TextBox 7">
            <a:extLst>
              <a:ext uri="{FF2B5EF4-FFF2-40B4-BE49-F238E27FC236}">
                <a16:creationId xmlns:a16="http://schemas.microsoft.com/office/drawing/2014/main" id="{BF37005C-C40F-8B42-1213-78D9143EC1EE}"/>
              </a:ext>
            </a:extLst>
          </p:cNvPr>
          <p:cNvSpPr txBox="1"/>
          <p:nvPr/>
        </p:nvSpPr>
        <p:spPr>
          <a:xfrm>
            <a:off x="7048500" y="4724400"/>
            <a:ext cx="2461260" cy="369332"/>
          </a:xfrm>
          <a:prstGeom prst="rect">
            <a:avLst/>
          </a:prstGeom>
          <a:noFill/>
        </p:spPr>
        <p:txBody>
          <a:bodyPr wrap="square" rtlCol="0">
            <a:spAutoFit/>
          </a:bodyPr>
          <a:lstStyle/>
          <a:p>
            <a:r>
              <a:rPr lang="en-US" dirty="0"/>
              <a:t>Function Epilogue</a:t>
            </a:r>
          </a:p>
        </p:txBody>
      </p:sp>
      <p:sp>
        <p:nvSpPr>
          <p:cNvPr id="10" name="TextBox 9">
            <a:extLst>
              <a:ext uri="{FF2B5EF4-FFF2-40B4-BE49-F238E27FC236}">
                <a16:creationId xmlns:a16="http://schemas.microsoft.com/office/drawing/2014/main" id="{7707830E-C5BD-5ECD-1D14-E11AC810BF18}"/>
              </a:ext>
            </a:extLst>
          </p:cNvPr>
          <p:cNvSpPr txBox="1"/>
          <p:nvPr/>
        </p:nvSpPr>
        <p:spPr>
          <a:xfrm>
            <a:off x="7132320" y="950046"/>
            <a:ext cx="4434840" cy="1569660"/>
          </a:xfrm>
          <a:prstGeom prst="rect">
            <a:avLst/>
          </a:prstGeom>
          <a:noFill/>
        </p:spPr>
        <p:txBody>
          <a:bodyPr wrap="square" rtlCol="0">
            <a:spAutoFit/>
          </a:bodyPr>
          <a:lstStyle/>
          <a:p>
            <a:pPr algn="ctr"/>
            <a:r>
              <a:rPr lang="en-US" sz="1600" dirty="0"/>
              <a:t>These patterns are so common, they have their respective names.</a:t>
            </a:r>
          </a:p>
          <a:p>
            <a:pPr algn="ctr"/>
            <a:endParaRPr lang="en-US" sz="1600" dirty="0"/>
          </a:p>
          <a:p>
            <a:pPr algn="ctr"/>
            <a:r>
              <a:rPr lang="en-US" sz="1600" dirty="0"/>
              <a:t>Learning to recognize them is the first step towards efficient skimming through assembly.</a:t>
            </a:r>
          </a:p>
        </p:txBody>
      </p:sp>
    </p:spTree>
    <p:extLst>
      <p:ext uri="{BB962C8B-B14F-4D97-AF65-F5344CB8AC3E}">
        <p14:creationId xmlns:p14="http://schemas.microsoft.com/office/powerpoint/2010/main" val="3598482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A0540-F81A-137C-E37F-127484B770A7}"/>
              </a:ext>
            </a:extLst>
          </p:cNvPr>
          <p:cNvSpPr>
            <a:spLocks noGrp="1"/>
          </p:cNvSpPr>
          <p:nvPr>
            <p:ph type="title"/>
          </p:nvPr>
        </p:nvSpPr>
        <p:spPr/>
        <p:txBody>
          <a:bodyPr/>
          <a:lstStyle/>
          <a:p>
            <a:r>
              <a:rPr lang="en-US" dirty="0"/>
              <a:t>What are we going to cover?</a:t>
            </a:r>
          </a:p>
        </p:txBody>
      </p:sp>
      <p:sp>
        <p:nvSpPr>
          <p:cNvPr id="3" name="Content Placeholder 2">
            <a:extLst>
              <a:ext uri="{FF2B5EF4-FFF2-40B4-BE49-F238E27FC236}">
                <a16:creationId xmlns:a16="http://schemas.microsoft.com/office/drawing/2014/main" id="{1B8D7D5F-A7E6-9FE2-56E5-E10E90036B5B}"/>
              </a:ext>
            </a:extLst>
          </p:cNvPr>
          <p:cNvSpPr>
            <a:spLocks noGrp="1"/>
          </p:cNvSpPr>
          <p:nvPr>
            <p:ph idx="1"/>
          </p:nvPr>
        </p:nvSpPr>
        <p:spPr/>
        <p:txBody>
          <a:bodyPr/>
          <a:lstStyle/>
          <a:p>
            <a:r>
              <a:rPr lang="en-US" dirty="0"/>
              <a:t>Assembly primer</a:t>
            </a:r>
          </a:p>
          <a:p>
            <a:r>
              <a:rPr lang="en-US" dirty="0"/>
              <a:t>GDB primer</a:t>
            </a:r>
          </a:p>
          <a:p>
            <a:r>
              <a:rPr lang="en-US" dirty="0"/>
              <a:t>Memory corruption</a:t>
            </a:r>
          </a:p>
          <a:p>
            <a:r>
              <a:rPr lang="en-US" dirty="0"/>
              <a:t>Stack-based exploitation</a:t>
            </a:r>
          </a:p>
          <a:p>
            <a:r>
              <a:rPr lang="en-US" dirty="0" err="1"/>
              <a:t>Shellcoding</a:t>
            </a:r>
            <a:r>
              <a:rPr lang="en-US" dirty="0"/>
              <a:t> primer</a:t>
            </a:r>
          </a:p>
          <a:p>
            <a:r>
              <a:rPr lang="en-US" dirty="0"/>
              <a:t>Exploit-mitigation techniques and relevant bypasses</a:t>
            </a:r>
          </a:p>
          <a:p>
            <a:pPr lvl="1"/>
            <a:r>
              <a:rPr lang="en-US" dirty="0"/>
              <a:t>Stack Cookies, NX, PIE/ASLR</a:t>
            </a:r>
          </a:p>
        </p:txBody>
      </p:sp>
    </p:spTree>
    <p:extLst>
      <p:ext uri="{BB962C8B-B14F-4D97-AF65-F5344CB8AC3E}">
        <p14:creationId xmlns:p14="http://schemas.microsoft.com/office/powerpoint/2010/main" val="3735610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51905-F709-7198-B0EE-4F675D0F4E9A}"/>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7" name="Picture 6">
            <a:extLst>
              <a:ext uri="{FF2B5EF4-FFF2-40B4-BE49-F238E27FC236}">
                <a16:creationId xmlns:a16="http://schemas.microsoft.com/office/drawing/2014/main" id="{A45112AC-722C-1CC7-F90E-24FB72455CD2}"/>
              </a:ext>
            </a:extLst>
          </p:cNvPr>
          <p:cNvPicPr>
            <a:picLocks noChangeAspect="1"/>
          </p:cNvPicPr>
          <p:nvPr/>
        </p:nvPicPr>
        <p:blipFill>
          <a:blip r:embed="rId2"/>
          <a:srcRect b="3451"/>
          <a:stretch>
            <a:fillRect/>
          </a:stretch>
        </p:blipFill>
        <p:spPr>
          <a:xfrm>
            <a:off x="1502196" y="1093173"/>
            <a:ext cx="9187607" cy="5345727"/>
          </a:xfrm>
          <a:prstGeom prst="rect">
            <a:avLst/>
          </a:prstGeom>
        </p:spPr>
      </p:pic>
    </p:spTree>
    <p:extLst>
      <p:ext uri="{BB962C8B-B14F-4D97-AF65-F5344CB8AC3E}">
        <p14:creationId xmlns:p14="http://schemas.microsoft.com/office/powerpoint/2010/main" val="2018264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1606-18A4-E556-CBDF-A64C717A39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E69EDA-F500-E97C-636F-6BC8D7878015}"/>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9" name="Picture 8">
            <a:extLst>
              <a:ext uri="{FF2B5EF4-FFF2-40B4-BE49-F238E27FC236}">
                <a16:creationId xmlns:a16="http://schemas.microsoft.com/office/drawing/2014/main" id="{6C597098-C6CA-5F9E-BA7C-B683E836043E}"/>
              </a:ext>
            </a:extLst>
          </p:cNvPr>
          <p:cNvPicPr>
            <a:picLocks noChangeAspect="1"/>
          </p:cNvPicPr>
          <p:nvPr/>
        </p:nvPicPr>
        <p:blipFill>
          <a:blip r:embed="rId2"/>
          <a:stretch>
            <a:fillRect/>
          </a:stretch>
        </p:blipFill>
        <p:spPr>
          <a:xfrm>
            <a:off x="1538786" y="1085480"/>
            <a:ext cx="9114426" cy="5359763"/>
          </a:xfrm>
          <a:prstGeom prst="rect">
            <a:avLst/>
          </a:prstGeom>
        </p:spPr>
      </p:pic>
    </p:spTree>
    <p:extLst>
      <p:ext uri="{BB962C8B-B14F-4D97-AF65-F5344CB8AC3E}">
        <p14:creationId xmlns:p14="http://schemas.microsoft.com/office/powerpoint/2010/main" val="2296408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D6C37-A61E-D0BD-0FA7-23F9D96515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632D35-4A89-5EA1-156D-A20EC67BA39B}"/>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6" name="Picture 5">
            <a:extLst>
              <a:ext uri="{FF2B5EF4-FFF2-40B4-BE49-F238E27FC236}">
                <a16:creationId xmlns:a16="http://schemas.microsoft.com/office/drawing/2014/main" id="{DD87F4AD-29D3-951F-765C-8C1CF7BD798D}"/>
              </a:ext>
            </a:extLst>
          </p:cNvPr>
          <p:cNvPicPr>
            <a:picLocks noChangeAspect="1"/>
          </p:cNvPicPr>
          <p:nvPr/>
        </p:nvPicPr>
        <p:blipFill>
          <a:blip r:embed="rId2"/>
          <a:stretch>
            <a:fillRect/>
          </a:stretch>
        </p:blipFill>
        <p:spPr>
          <a:xfrm>
            <a:off x="1674952" y="1131502"/>
            <a:ext cx="8842095" cy="5285808"/>
          </a:xfrm>
          <a:prstGeom prst="rect">
            <a:avLst/>
          </a:prstGeom>
        </p:spPr>
      </p:pic>
    </p:spTree>
    <p:extLst>
      <p:ext uri="{BB962C8B-B14F-4D97-AF65-F5344CB8AC3E}">
        <p14:creationId xmlns:p14="http://schemas.microsoft.com/office/powerpoint/2010/main" val="1779901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3D298D-2761-2562-5331-9C047E454D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375BAC-C8FD-C203-97BA-94E5FF44CD55}"/>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4" name="Picture 3">
            <a:extLst>
              <a:ext uri="{FF2B5EF4-FFF2-40B4-BE49-F238E27FC236}">
                <a16:creationId xmlns:a16="http://schemas.microsoft.com/office/drawing/2014/main" id="{492A4D3D-69E3-EFD1-0CB9-C6C93A5D2A3A}"/>
              </a:ext>
            </a:extLst>
          </p:cNvPr>
          <p:cNvPicPr>
            <a:picLocks noChangeAspect="1"/>
          </p:cNvPicPr>
          <p:nvPr/>
        </p:nvPicPr>
        <p:blipFill>
          <a:blip r:embed="rId2"/>
          <a:stretch>
            <a:fillRect/>
          </a:stretch>
        </p:blipFill>
        <p:spPr>
          <a:xfrm>
            <a:off x="1665585" y="1089660"/>
            <a:ext cx="8860829" cy="5311139"/>
          </a:xfrm>
          <a:prstGeom prst="rect">
            <a:avLst/>
          </a:prstGeom>
        </p:spPr>
      </p:pic>
    </p:spTree>
    <p:extLst>
      <p:ext uri="{BB962C8B-B14F-4D97-AF65-F5344CB8AC3E}">
        <p14:creationId xmlns:p14="http://schemas.microsoft.com/office/powerpoint/2010/main" val="581453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2247EF-9034-B383-403E-64ED594E64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54DAF0-7CEE-4D42-C0B5-90F5222D9A2A}"/>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7" name="Picture 6">
            <a:extLst>
              <a:ext uri="{FF2B5EF4-FFF2-40B4-BE49-F238E27FC236}">
                <a16:creationId xmlns:a16="http://schemas.microsoft.com/office/drawing/2014/main" id="{2E499BA8-6D11-C5E0-7104-CAEE27D07A4E}"/>
              </a:ext>
            </a:extLst>
          </p:cNvPr>
          <p:cNvPicPr>
            <a:picLocks noChangeAspect="1"/>
          </p:cNvPicPr>
          <p:nvPr/>
        </p:nvPicPr>
        <p:blipFill>
          <a:blip r:embed="rId2"/>
          <a:stretch>
            <a:fillRect/>
          </a:stretch>
        </p:blipFill>
        <p:spPr>
          <a:xfrm>
            <a:off x="1592469" y="1112521"/>
            <a:ext cx="9007062" cy="5297870"/>
          </a:xfrm>
          <a:prstGeom prst="rect">
            <a:avLst/>
          </a:prstGeom>
        </p:spPr>
      </p:pic>
    </p:spTree>
    <p:extLst>
      <p:ext uri="{BB962C8B-B14F-4D97-AF65-F5344CB8AC3E}">
        <p14:creationId xmlns:p14="http://schemas.microsoft.com/office/powerpoint/2010/main" val="2884681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0F629D-0E52-8D8B-5508-61AE8A807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848FFA-995D-4D5D-066A-CF288D4A250D}"/>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4" name="Picture 3">
            <a:extLst>
              <a:ext uri="{FF2B5EF4-FFF2-40B4-BE49-F238E27FC236}">
                <a16:creationId xmlns:a16="http://schemas.microsoft.com/office/drawing/2014/main" id="{8AB6DE4F-9254-002A-3D0D-45BC25A5AC58}"/>
              </a:ext>
            </a:extLst>
          </p:cNvPr>
          <p:cNvPicPr>
            <a:picLocks noChangeAspect="1"/>
          </p:cNvPicPr>
          <p:nvPr/>
        </p:nvPicPr>
        <p:blipFill>
          <a:blip r:embed="rId2"/>
          <a:stretch>
            <a:fillRect/>
          </a:stretch>
        </p:blipFill>
        <p:spPr>
          <a:xfrm>
            <a:off x="1617836" y="1127759"/>
            <a:ext cx="8956328" cy="5306693"/>
          </a:xfrm>
          <a:prstGeom prst="rect">
            <a:avLst/>
          </a:prstGeom>
        </p:spPr>
      </p:pic>
    </p:spTree>
    <p:extLst>
      <p:ext uri="{BB962C8B-B14F-4D97-AF65-F5344CB8AC3E}">
        <p14:creationId xmlns:p14="http://schemas.microsoft.com/office/powerpoint/2010/main" val="29300381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CF1EF9-B2E0-E2E5-5DA3-5E8A6F23B9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1461E0-5DAC-5EE4-0E04-783885FFC424}"/>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5" name="Picture 4">
            <a:extLst>
              <a:ext uri="{FF2B5EF4-FFF2-40B4-BE49-F238E27FC236}">
                <a16:creationId xmlns:a16="http://schemas.microsoft.com/office/drawing/2014/main" id="{35B1D297-5437-20E4-A76D-F7DF667B3C3F}"/>
              </a:ext>
            </a:extLst>
          </p:cNvPr>
          <p:cNvPicPr>
            <a:picLocks noChangeAspect="1"/>
          </p:cNvPicPr>
          <p:nvPr/>
        </p:nvPicPr>
        <p:blipFill>
          <a:blip r:embed="rId2"/>
          <a:stretch>
            <a:fillRect/>
          </a:stretch>
        </p:blipFill>
        <p:spPr>
          <a:xfrm>
            <a:off x="1638689" y="1143000"/>
            <a:ext cx="8914622" cy="5281238"/>
          </a:xfrm>
          <a:prstGeom prst="rect">
            <a:avLst/>
          </a:prstGeom>
        </p:spPr>
      </p:pic>
    </p:spTree>
    <p:extLst>
      <p:ext uri="{BB962C8B-B14F-4D97-AF65-F5344CB8AC3E}">
        <p14:creationId xmlns:p14="http://schemas.microsoft.com/office/powerpoint/2010/main" val="438039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4F415-11C6-6B82-90A4-D2AFD9304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DF030A-2B6C-FF78-8BD7-9D299AA1BF33}"/>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4" name="Picture 3">
            <a:extLst>
              <a:ext uri="{FF2B5EF4-FFF2-40B4-BE49-F238E27FC236}">
                <a16:creationId xmlns:a16="http://schemas.microsoft.com/office/drawing/2014/main" id="{D68C2B19-011E-7EC1-1277-BBFC799EBB52}"/>
              </a:ext>
            </a:extLst>
          </p:cNvPr>
          <p:cNvPicPr>
            <a:picLocks noChangeAspect="1"/>
          </p:cNvPicPr>
          <p:nvPr/>
        </p:nvPicPr>
        <p:blipFill>
          <a:blip r:embed="rId2"/>
          <a:stretch>
            <a:fillRect/>
          </a:stretch>
        </p:blipFill>
        <p:spPr>
          <a:xfrm>
            <a:off x="1593003" y="1098523"/>
            <a:ext cx="9005994" cy="5306123"/>
          </a:xfrm>
          <a:prstGeom prst="rect">
            <a:avLst/>
          </a:prstGeom>
        </p:spPr>
      </p:pic>
    </p:spTree>
    <p:extLst>
      <p:ext uri="{BB962C8B-B14F-4D97-AF65-F5344CB8AC3E}">
        <p14:creationId xmlns:p14="http://schemas.microsoft.com/office/powerpoint/2010/main" val="2366056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55B4E-0CF9-BE70-C800-3138931468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733F4-9692-9042-2210-FD8054444FF6}"/>
              </a:ext>
            </a:extLst>
          </p:cNvPr>
          <p:cNvSpPr>
            <a:spLocks noGrp="1"/>
          </p:cNvSpPr>
          <p:nvPr>
            <p:ph type="title"/>
          </p:nvPr>
        </p:nvSpPr>
        <p:spPr>
          <a:xfrm>
            <a:off x="1066799" y="353074"/>
            <a:ext cx="10058400" cy="1010946"/>
          </a:xfrm>
        </p:spPr>
        <p:txBody>
          <a:bodyPr/>
          <a:lstStyle/>
          <a:p>
            <a:r>
              <a:rPr lang="en-US" dirty="0"/>
              <a:t>Stack Frame lifecycle example</a:t>
            </a:r>
          </a:p>
        </p:txBody>
      </p:sp>
      <p:pic>
        <p:nvPicPr>
          <p:cNvPr id="5" name="Picture 4">
            <a:extLst>
              <a:ext uri="{FF2B5EF4-FFF2-40B4-BE49-F238E27FC236}">
                <a16:creationId xmlns:a16="http://schemas.microsoft.com/office/drawing/2014/main" id="{F267FD30-997C-E926-05DA-1262D1DFE89E}"/>
              </a:ext>
            </a:extLst>
          </p:cNvPr>
          <p:cNvPicPr>
            <a:picLocks noChangeAspect="1"/>
          </p:cNvPicPr>
          <p:nvPr/>
        </p:nvPicPr>
        <p:blipFill>
          <a:blip r:embed="rId2"/>
          <a:stretch>
            <a:fillRect/>
          </a:stretch>
        </p:blipFill>
        <p:spPr>
          <a:xfrm>
            <a:off x="1665668" y="1150620"/>
            <a:ext cx="8860664" cy="5265420"/>
          </a:xfrm>
          <a:prstGeom prst="rect">
            <a:avLst/>
          </a:prstGeom>
        </p:spPr>
      </p:pic>
    </p:spTree>
    <p:extLst>
      <p:ext uri="{BB962C8B-B14F-4D97-AF65-F5344CB8AC3E}">
        <p14:creationId xmlns:p14="http://schemas.microsoft.com/office/powerpoint/2010/main" val="10621632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2517B-72AE-FFC3-8A71-56776195C004}"/>
              </a:ext>
            </a:extLst>
          </p:cNvPr>
          <p:cNvSpPr>
            <a:spLocks noGrp="1"/>
          </p:cNvSpPr>
          <p:nvPr>
            <p:ph type="title"/>
          </p:nvPr>
        </p:nvSpPr>
        <p:spPr/>
        <p:txBody>
          <a:bodyPr/>
          <a:lstStyle/>
          <a:p>
            <a:r>
              <a:rPr lang="en-US" dirty="0"/>
              <a:t>Purpose of Base Pointer (RBP)</a:t>
            </a:r>
          </a:p>
        </p:txBody>
      </p:sp>
      <p:sp>
        <p:nvSpPr>
          <p:cNvPr id="3" name="Content Placeholder 2">
            <a:extLst>
              <a:ext uri="{FF2B5EF4-FFF2-40B4-BE49-F238E27FC236}">
                <a16:creationId xmlns:a16="http://schemas.microsoft.com/office/drawing/2014/main" id="{927BA6FA-871F-AD3D-816F-9E17DEB5AF48}"/>
              </a:ext>
            </a:extLst>
          </p:cNvPr>
          <p:cNvSpPr>
            <a:spLocks noGrp="1"/>
          </p:cNvSpPr>
          <p:nvPr>
            <p:ph idx="1"/>
          </p:nvPr>
        </p:nvSpPr>
        <p:spPr>
          <a:xfrm>
            <a:off x="1045186" y="1681807"/>
            <a:ext cx="10058400" cy="4324122"/>
          </a:xfrm>
        </p:spPr>
        <p:txBody>
          <a:bodyPr/>
          <a:lstStyle/>
          <a:p>
            <a:r>
              <a:rPr lang="en-US" dirty="0"/>
              <a:t>Up until now we’ve talked about RBP being used only to delimit frames</a:t>
            </a:r>
          </a:p>
          <a:p>
            <a:r>
              <a:rPr lang="en-US" dirty="0"/>
              <a:t>By being stable point of reference, it is also used to access local variables on stack</a:t>
            </a:r>
          </a:p>
          <a:p>
            <a:pPr lvl="1"/>
            <a:r>
              <a:rPr lang="en-US" dirty="0"/>
              <a:t>Recall that stack can be allocated only in multiplies of 8 while some data types can be shorter or longer.</a:t>
            </a:r>
          </a:p>
          <a:p>
            <a:pPr lvl="1"/>
            <a:r>
              <a:rPr lang="en-US" dirty="0"/>
              <a:t>By </a:t>
            </a:r>
            <a:r>
              <a:rPr lang="en-US" dirty="0" err="1"/>
              <a:t>MOVing</a:t>
            </a:r>
            <a:r>
              <a:rPr lang="en-US" dirty="0"/>
              <a:t> memory on allocated stack space instead of pushing it, programs have more flexibility with memory management</a:t>
            </a:r>
          </a:p>
          <a:p>
            <a:pPr lvl="1"/>
            <a:r>
              <a:rPr lang="en-US" dirty="0"/>
              <a:t>e.g. storing two </a:t>
            </a:r>
            <a:r>
              <a:rPr lang="en-US" dirty="0" err="1"/>
              <a:t>ints</a:t>
            </a:r>
            <a:r>
              <a:rPr lang="en-US" dirty="0"/>
              <a:t> (2 x 4bytes) in one 8-byte stack segment is impossible through </a:t>
            </a:r>
            <a:r>
              <a:rPr lang="en-US" dirty="0" err="1"/>
              <a:t>PUSHes</a:t>
            </a:r>
            <a:r>
              <a:rPr lang="en-US" dirty="0"/>
              <a:t> alone</a:t>
            </a:r>
          </a:p>
          <a:p>
            <a:pPr marL="0" indent="0" algn="ctr">
              <a:buNone/>
            </a:pPr>
            <a:r>
              <a:rPr lang="en-US" dirty="0"/>
              <a:t>example of addressing local variable through RBP</a:t>
            </a:r>
          </a:p>
          <a:p>
            <a:pPr marL="0" indent="0" algn="ctr">
              <a:buNone/>
            </a:pPr>
            <a:r>
              <a:rPr lang="en-US" dirty="0"/>
              <a:t>MOV [ RBP - 0x8 ], RDI</a:t>
            </a:r>
          </a:p>
        </p:txBody>
      </p:sp>
      <p:pic>
        <p:nvPicPr>
          <p:cNvPr id="5" name="Picture 4">
            <a:extLst>
              <a:ext uri="{FF2B5EF4-FFF2-40B4-BE49-F238E27FC236}">
                <a16:creationId xmlns:a16="http://schemas.microsoft.com/office/drawing/2014/main" id="{FFCC3713-3275-5A13-73C6-4AB4184DACA4}"/>
              </a:ext>
            </a:extLst>
          </p:cNvPr>
          <p:cNvPicPr>
            <a:picLocks noChangeAspect="1"/>
          </p:cNvPicPr>
          <p:nvPr/>
        </p:nvPicPr>
        <p:blipFill>
          <a:blip r:embed="rId3"/>
          <a:stretch>
            <a:fillRect/>
          </a:stretch>
        </p:blipFill>
        <p:spPr>
          <a:xfrm>
            <a:off x="406248" y="4424325"/>
            <a:ext cx="5791200" cy="2028825"/>
          </a:xfrm>
          <a:prstGeom prst="rect">
            <a:avLst/>
          </a:prstGeom>
        </p:spPr>
      </p:pic>
      <p:sp>
        <p:nvSpPr>
          <p:cNvPr id="6" name="Rectangle 5">
            <a:extLst>
              <a:ext uri="{FF2B5EF4-FFF2-40B4-BE49-F238E27FC236}">
                <a16:creationId xmlns:a16="http://schemas.microsoft.com/office/drawing/2014/main" id="{33BA5D18-B223-C96C-99F3-85AA1E546A51}"/>
              </a:ext>
            </a:extLst>
          </p:cNvPr>
          <p:cNvSpPr/>
          <p:nvPr/>
        </p:nvSpPr>
        <p:spPr>
          <a:xfrm>
            <a:off x="3150846" y="5338724"/>
            <a:ext cx="2923540" cy="200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CB0AA6-046F-123D-9A97-29FB0486A663}"/>
              </a:ext>
            </a:extLst>
          </p:cNvPr>
          <p:cNvSpPr/>
          <p:nvPr/>
        </p:nvSpPr>
        <p:spPr>
          <a:xfrm>
            <a:off x="3150846" y="5727322"/>
            <a:ext cx="2923540" cy="200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111504A-86FC-3F8D-E954-3AAF62D293BB}"/>
              </a:ext>
            </a:extLst>
          </p:cNvPr>
          <p:cNvSpPr/>
          <p:nvPr/>
        </p:nvSpPr>
        <p:spPr>
          <a:xfrm>
            <a:off x="3150846" y="6084511"/>
            <a:ext cx="2923540" cy="20002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370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456CE-D524-94F8-5345-AB56466F4DE6}"/>
              </a:ext>
            </a:extLst>
          </p:cNvPr>
          <p:cNvSpPr>
            <a:spLocks noGrp="1"/>
          </p:cNvSpPr>
          <p:nvPr>
            <p:ph type="title"/>
          </p:nvPr>
        </p:nvSpPr>
        <p:spPr/>
        <p:txBody>
          <a:bodyPr/>
          <a:lstStyle/>
          <a:p>
            <a:r>
              <a:rPr lang="en-US" dirty="0"/>
              <a:t>Before we begin</a:t>
            </a:r>
          </a:p>
        </p:txBody>
      </p:sp>
      <p:sp>
        <p:nvSpPr>
          <p:cNvPr id="3" name="Content Placeholder 2">
            <a:extLst>
              <a:ext uri="{FF2B5EF4-FFF2-40B4-BE49-F238E27FC236}">
                <a16:creationId xmlns:a16="http://schemas.microsoft.com/office/drawing/2014/main" id="{66EEB878-7367-F475-3860-7B0AC2D1A70F}"/>
              </a:ext>
            </a:extLst>
          </p:cNvPr>
          <p:cNvSpPr>
            <a:spLocks noGrp="1"/>
          </p:cNvSpPr>
          <p:nvPr>
            <p:ph idx="1"/>
          </p:nvPr>
        </p:nvSpPr>
        <p:spPr/>
        <p:txBody>
          <a:bodyPr/>
          <a:lstStyle/>
          <a:p>
            <a:r>
              <a:rPr lang="en-US" dirty="0"/>
              <a:t>Do not be discouraged if you feel like you are falling behind. It takes effort and some time for us to get familiar with low-level thinking. It is going to be awkward until it just “clicks” and becomes easy :]</a:t>
            </a:r>
          </a:p>
          <a:p>
            <a:r>
              <a:rPr lang="en-US" dirty="0"/>
              <a:t>Slides and handout will stay shared, don’t waste time making excessive notes – you might miss on things.</a:t>
            </a:r>
          </a:p>
          <a:p>
            <a:r>
              <a:rPr lang="en-US" dirty="0"/>
              <a:t>ASK QUESTIONS</a:t>
            </a:r>
          </a:p>
          <a:p>
            <a:r>
              <a:rPr lang="en-US" dirty="0"/>
              <a:t>really, don’t be afraid. The worst that can happen is that you’ll learn something new.</a:t>
            </a:r>
          </a:p>
        </p:txBody>
      </p:sp>
    </p:spTree>
    <p:extLst>
      <p:ext uri="{BB962C8B-B14F-4D97-AF65-F5344CB8AC3E}">
        <p14:creationId xmlns:p14="http://schemas.microsoft.com/office/powerpoint/2010/main" val="13567329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ACBDE-BFF7-AE34-F1F7-8B3E1D3D2D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294E87-31B8-8BA5-DA74-00390DE0F335}"/>
              </a:ext>
            </a:extLst>
          </p:cNvPr>
          <p:cNvSpPr>
            <a:spLocks noGrp="1"/>
          </p:cNvSpPr>
          <p:nvPr>
            <p:ph type="title"/>
          </p:nvPr>
        </p:nvSpPr>
        <p:spPr>
          <a:xfrm>
            <a:off x="1629156" y="2275166"/>
            <a:ext cx="8933688" cy="1465562"/>
          </a:xfrm>
        </p:spPr>
        <p:txBody>
          <a:bodyPr/>
          <a:lstStyle/>
          <a:p>
            <a:r>
              <a:rPr lang="en-US" dirty="0"/>
              <a:t>LAB 2</a:t>
            </a:r>
          </a:p>
        </p:txBody>
      </p:sp>
      <p:sp>
        <p:nvSpPr>
          <p:cNvPr id="5" name="Text Placeholder 4">
            <a:extLst>
              <a:ext uri="{FF2B5EF4-FFF2-40B4-BE49-F238E27FC236}">
                <a16:creationId xmlns:a16="http://schemas.microsoft.com/office/drawing/2014/main" id="{1631E1C1-C50F-583C-E8AA-3F1492A79B1C}"/>
              </a:ext>
            </a:extLst>
          </p:cNvPr>
          <p:cNvSpPr>
            <a:spLocks noGrp="1"/>
          </p:cNvSpPr>
          <p:nvPr>
            <p:ph type="body" idx="1"/>
          </p:nvPr>
        </p:nvSpPr>
        <p:spPr>
          <a:xfrm>
            <a:off x="1629156" y="3673700"/>
            <a:ext cx="8939784" cy="457200"/>
          </a:xfrm>
        </p:spPr>
        <p:txBody>
          <a:bodyPr/>
          <a:lstStyle/>
          <a:p>
            <a:r>
              <a:rPr lang="en-US" dirty="0"/>
              <a:t>Observing assembly in GDB p.2 </a:t>
            </a:r>
          </a:p>
        </p:txBody>
      </p:sp>
      <p:sp>
        <p:nvSpPr>
          <p:cNvPr id="6" name="Text Placeholder 4">
            <a:extLst>
              <a:ext uri="{FF2B5EF4-FFF2-40B4-BE49-F238E27FC236}">
                <a16:creationId xmlns:a16="http://schemas.microsoft.com/office/drawing/2014/main" id="{9EB8B8BE-8839-FE70-591E-901999797A32}"/>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handout/lab2.pdf</a:t>
            </a:r>
          </a:p>
        </p:txBody>
      </p:sp>
      <p:grpSp>
        <p:nvGrpSpPr>
          <p:cNvPr id="10" name="Group 9">
            <a:extLst>
              <a:ext uri="{FF2B5EF4-FFF2-40B4-BE49-F238E27FC236}">
                <a16:creationId xmlns:a16="http://schemas.microsoft.com/office/drawing/2014/main" id="{12A54B92-CE83-E42B-6636-5B6492F31F51}"/>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85A6A52C-6D8F-54B8-F9C0-AB7959815572}"/>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56A2BCD0-C5C4-670F-A427-CA462F9DF140}"/>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2EFCF1DC-8794-4A20-983F-2E184C936571}"/>
                </a:ext>
              </a:extLst>
            </p:cNvPr>
            <p:cNvSpPr txBox="1"/>
            <p:nvPr/>
          </p:nvSpPr>
          <p:spPr>
            <a:xfrm>
              <a:off x="1924051" y="1807305"/>
              <a:ext cx="1154546" cy="307777"/>
            </a:xfrm>
            <a:prstGeom prst="rect">
              <a:avLst/>
            </a:prstGeom>
            <a:noFill/>
          </p:spPr>
          <p:txBody>
            <a:bodyPr wrap="square" rtlCol="0">
              <a:spAutoFit/>
            </a:bodyPr>
            <a:lstStyle/>
            <a:p>
              <a:r>
                <a:rPr lang="en-US" sz="1400" dirty="0"/>
                <a:t>30 minutes</a:t>
              </a:r>
            </a:p>
          </p:txBody>
        </p:sp>
      </p:grpSp>
    </p:spTree>
    <p:extLst>
      <p:ext uri="{BB962C8B-B14F-4D97-AF65-F5344CB8AC3E}">
        <p14:creationId xmlns:p14="http://schemas.microsoft.com/office/powerpoint/2010/main" val="17826781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916C2E-D3F5-9977-BC1E-71937CAA7191}"/>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0FB4BDE-BAA5-29AE-AC7F-E9F6ECB46B05}"/>
              </a:ext>
            </a:extLst>
          </p:cNvPr>
          <p:cNvSpPr>
            <a:spLocks noGrp="1"/>
          </p:cNvSpPr>
          <p:nvPr>
            <p:ph type="ctrTitle"/>
          </p:nvPr>
        </p:nvSpPr>
        <p:spPr>
          <a:xfrm>
            <a:off x="1629102" y="2422433"/>
            <a:ext cx="8933796" cy="2013134"/>
          </a:xfrm>
        </p:spPr>
        <p:txBody>
          <a:bodyPr/>
          <a:lstStyle/>
          <a:p>
            <a:r>
              <a:rPr lang="en-US" dirty="0"/>
              <a:t>Buffer overflows</a:t>
            </a:r>
          </a:p>
        </p:txBody>
      </p:sp>
    </p:spTree>
    <p:extLst>
      <p:ext uri="{BB962C8B-B14F-4D97-AF65-F5344CB8AC3E}">
        <p14:creationId xmlns:p14="http://schemas.microsoft.com/office/powerpoint/2010/main" val="2052332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25CE-B071-8FAB-154D-FD244CA782D9}"/>
              </a:ext>
            </a:extLst>
          </p:cNvPr>
          <p:cNvSpPr>
            <a:spLocks noGrp="1"/>
          </p:cNvSpPr>
          <p:nvPr>
            <p:ph type="title"/>
          </p:nvPr>
        </p:nvSpPr>
        <p:spPr/>
        <p:txBody>
          <a:bodyPr/>
          <a:lstStyle/>
          <a:p>
            <a:r>
              <a:rPr lang="en-US" dirty="0"/>
              <a:t>Buffer overflows</a:t>
            </a:r>
          </a:p>
        </p:txBody>
      </p:sp>
      <p:sp>
        <p:nvSpPr>
          <p:cNvPr id="3" name="Content Placeholder 2">
            <a:extLst>
              <a:ext uri="{FF2B5EF4-FFF2-40B4-BE49-F238E27FC236}">
                <a16:creationId xmlns:a16="http://schemas.microsoft.com/office/drawing/2014/main" id="{031668E8-890F-712E-D1C0-BA7CB0145873}"/>
              </a:ext>
            </a:extLst>
          </p:cNvPr>
          <p:cNvSpPr>
            <a:spLocks noGrp="1"/>
          </p:cNvSpPr>
          <p:nvPr>
            <p:ph idx="1"/>
          </p:nvPr>
        </p:nvSpPr>
        <p:spPr/>
        <p:txBody>
          <a:bodyPr/>
          <a:lstStyle/>
          <a:p>
            <a:r>
              <a:rPr lang="en-US" dirty="0"/>
              <a:t>a very classic vulnerability, which spawned entire field of memory corruption bugs and remains potent to this day</a:t>
            </a:r>
          </a:p>
          <a:p>
            <a:r>
              <a:rPr lang="en-US" dirty="0"/>
              <a:t>occurs when too much data is copied to a buffer, most of the times due to lack of input bounds checking or wrong API usage</a:t>
            </a:r>
          </a:p>
          <a:p>
            <a:r>
              <a:rPr lang="en-US" dirty="0"/>
              <a:t>when overflow occurs, memory following the initial buffer gets corrupted with input data</a:t>
            </a:r>
          </a:p>
          <a:p>
            <a:r>
              <a:rPr lang="en-US" dirty="0"/>
              <a:t>as we’ve observed in previous chapter local variables and saved pointers coexist in the same stack frames. Thanks to that we can:</a:t>
            </a:r>
          </a:p>
          <a:p>
            <a:pPr lvl="1"/>
            <a:r>
              <a:rPr lang="en-US" dirty="0"/>
              <a:t>overwrite some other variable on stack and abuse program’s logic</a:t>
            </a:r>
          </a:p>
          <a:p>
            <a:pPr lvl="1"/>
            <a:r>
              <a:rPr lang="en-US" dirty="0"/>
              <a:t>overwrite return pointer to take control over what is being executed</a:t>
            </a:r>
          </a:p>
          <a:p>
            <a:pPr lvl="1"/>
            <a:r>
              <a:rPr lang="en-US" dirty="0"/>
              <a:t>just smash all the way down through the stack until we find something useful</a:t>
            </a:r>
          </a:p>
        </p:txBody>
      </p:sp>
    </p:spTree>
    <p:extLst>
      <p:ext uri="{BB962C8B-B14F-4D97-AF65-F5344CB8AC3E}">
        <p14:creationId xmlns:p14="http://schemas.microsoft.com/office/powerpoint/2010/main" val="11921587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1BC9A-B953-8ABC-A359-8FA63931D11A}"/>
              </a:ext>
            </a:extLst>
          </p:cNvPr>
          <p:cNvSpPr>
            <a:spLocks noGrp="1"/>
          </p:cNvSpPr>
          <p:nvPr>
            <p:ph type="title"/>
          </p:nvPr>
        </p:nvSpPr>
        <p:spPr/>
        <p:txBody>
          <a:bodyPr/>
          <a:lstStyle/>
          <a:p>
            <a:r>
              <a:rPr lang="en-US" dirty="0"/>
              <a:t>Stack smashing</a:t>
            </a:r>
          </a:p>
        </p:txBody>
      </p:sp>
      <p:sp>
        <p:nvSpPr>
          <p:cNvPr id="3" name="Content Placeholder 2">
            <a:extLst>
              <a:ext uri="{FF2B5EF4-FFF2-40B4-BE49-F238E27FC236}">
                <a16:creationId xmlns:a16="http://schemas.microsoft.com/office/drawing/2014/main" id="{3857198E-FF18-2330-EB37-BD5C6120632B}"/>
              </a:ext>
            </a:extLst>
          </p:cNvPr>
          <p:cNvSpPr>
            <a:spLocks noGrp="1"/>
          </p:cNvSpPr>
          <p:nvPr>
            <p:ph idx="1"/>
          </p:nvPr>
        </p:nvSpPr>
        <p:spPr>
          <a:xfrm>
            <a:off x="1066800" y="1543574"/>
            <a:ext cx="10058400" cy="4671832"/>
          </a:xfrm>
        </p:spPr>
        <p:txBody>
          <a:bodyPr>
            <a:normAutofit/>
          </a:bodyPr>
          <a:lstStyle/>
          <a:p>
            <a:r>
              <a:rPr lang="en-US" dirty="0"/>
              <a:t>Most of the time we will want to overflow buffer so that we can take control of saved return address. When </a:t>
            </a:r>
            <a:r>
              <a:rPr lang="en-US" dirty="0" err="1"/>
              <a:t>RETurning</a:t>
            </a:r>
            <a:r>
              <a:rPr lang="en-US" dirty="0"/>
              <a:t> from function, this value will be placed in RIP, effectively allowing us to take control of the program.</a:t>
            </a:r>
          </a:p>
          <a:p>
            <a:r>
              <a:rPr lang="en-US" dirty="0"/>
              <a:t>Few techniques here:</a:t>
            </a:r>
          </a:p>
          <a:p>
            <a:pPr lvl="1"/>
            <a:r>
              <a:rPr lang="en-US" dirty="0"/>
              <a:t>ret2win – CTF classic, return to some function unavailable through the normal code flow which results in system shell or yields flag. One can think of it as returning to administrative or privileged function in normal software.</a:t>
            </a:r>
          </a:p>
          <a:p>
            <a:pPr lvl="1"/>
            <a:r>
              <a:rPr lang="en-US" dirty="0"/>
              <a:t>ret2shellcode* – we inject data that can be interpreted as valid instructions somewhere in the program’s memory and then point the RIP to its beginning</a:t>
            </a:r>
          </a:p>
          <a:p>
            <a:pPr marL="0" indent="0" algn="ctr">
              <a:buNone/>
            </a:pPr>
            <a:endParaRPr lang="en-US" sz="1800" dirty="0"/>
          </a:p>
          <a:p>
            <a:pPr marL="0" indent="0" algn="ctr">
              <a:buNone/>
            </a:pPr>
            <a:r>
              <a:rPr lang="en-US" sz="1800" dirty="0"/>
              <a:t>Remember?</a:t>
            </a:r>
          </a:p>
          <a:p>
            <a:pPr marL="0" indent="0" algn="ctr">
              <a:buNone/>
            </a:pPr>
            <a:r>
              <a:rPr lang="en-US" sz="1800" dirty="0"/>
              <a:t>Everything is data!</a:t>
            </a:r>
          </a:p>
          <a:p>
            <a:pPr marL="0" indent="0" algn="ctr">
              <a:buNone/>
            </a:pPr>
            <a:endParaRPr lang="en-US" sz="1800" dirty="0"/>
          </a:p>
          <a:p>
            <a:pPr marL="0" indent="0">
              <a:buNone/>
            </a:pPr>
            <a:r>
              <a:rPr lang="en-US" sz="1200" dirty="0"/>
              <a:t>*this won’t work with modern mitigations enabled, we do need to begin somewhere though</a:t>
            </a:r>
          </a:p>
        </p:txBody>
      </p:sp>
    </p:spTree>
    <p:extLst>
      <p:ext uri="{BB962C8B-B14F-4D97-AF65-F5344CB8AC3E}">
        <p14:creationId xmlns:p14="http://schemas.microsoft.com/office/powerpoint/2010/main" val="3638170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29B8-935A-8A3F-DD70-4E98AD06C304}"/>
              </a:ext>
            </a:extLst>
          </p:cNvPr>
          <p:cNvSpPr>
            <a:spLocks noGrp="1"/>
          </p:cNvSpPr>
          <p:nvPr>
            <p:ph type="title"/>
          </p:nvPr>
        </p:nvSpPr>
        <p:spPr/>
        <p:txBody>
          <a:bodyPr/>
          <a:lstStyle/>
          <a:p>
            <a:r>
              <a:rPr lang="en-US" dirty="0"/>
              <a:t>Stack smashing – overflow example</a:t>
            </a:r>
          </a:p>
        </p:txBody>
      </p:sp>
      <p:pic>
        <p:nvPicPr>
          <p:cNvPr id="4" name="Picture 3">
            <a:extLst>
              <a:ext uri="{FF2B5EF4-FFF2-40B4-BE49-F238E27FC236}">
                <a16:creationId xmlns:a16="http://schemas.microsoft.com/office/drawing/2014/main" id="{6CD1F96A-954D-2B22-5851-8FCF3C312993}"/>
              </a:ext>
            </a:extLst>
          </p:cNvPr>
          <p:cNvPicPr>
            <a:picLocks noChangeAspect="1"/>
          </p:cNvPicPr>
          <p:nvPr/>
        </p:nvPicPr>
        <p:blipFill>
          <a:blip r:embed="rId2"/>
          <a:stretch>
            <a:fillRect/>
          </a:stretch>
        </p:blipFill>
        <p:spPr>
          <a:xfrm>
            <a:off x="1037258" y="1405219"/>
            <a:ext cx="10117484" cy="5037526"/>
          </a:xfrm>
          <a:prstGeom prst="rect">
            <a:avLst/>
          </a:prstGeom>
        </p:spPr>
      </p:pic>
    </p:spTree>
    <p:extLst>
      <p:ext uri="{BB962C8B-B14F-4D97-AF65-F5344CB8AC3E}">
        <p14:creationId xmlns:p14="http://schemas.microsoft.com/office/powerpoint/2010/main" val="4270559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723C4-CB03-5DC5-1E13-4620BD1949E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310FC8-48E4-A8F2-E8B2-15AD386FAC83}"/>
              </a:ext>
            </a:extLst>
          </p:cNvPr>
          <p:cNvSpPr>
            <a:spLocks noGrp="1"/>
          </p:cNvSpPr>
          <p:nvPr>
            <p:ph type="title"/>
          </p:nvPr>
        </p:nvSpPr>
        <p:spPr>
          <a:xfrm>
            <a:off x="1629156" y="2275166"/>
            <a:ext cx="8933688" cy="1465562"/>
          </a:xfrm>
        </p:spPr>
        <p:txBody>
          <a:bodyPr/>
          <a:lstStyle/>
          <a:p>
            <a:r>
              <a:rPr lang="en-US" dirty="0"/>
              <a:t>LAB 3</a:t>
            </a:r>
          </a:p>
        </p:txBody>
      </p:sp>
      <p:sp>
        <p:nvSpPr>
          <p:cNvPr id="5" name="Text Placeholder 4">
            <a:extLst>
              <a:ext uri="{FF2B5EF4-FFF2-40B4-BE49-F238E27FC236}">
                <a16:creationId xmlns:a16="http://schemas.microsoft.com/office/drawing/2014/main" id="{87E66002-B2E7-A08B-7E14-9898DA5F7A8D}"/>
              </a:ext>
            </a:extLst>
          </p:cNvPr>
          <p:cNvSpPr>
            <a:spLocks noGrp="1"/>
          </p:cNvSpPr>
          <p:nvPr>
            <p:ph type="body" idx="1"/>
          </p:nvPr>
        </p:nvSpPr>
        <p:spPr>
          <a:xfrm>
            <a:off x="1629156" y="3673700"/>
            <a:ext cx="8939784" cy="457200"/>
          </a:xfrm>
        </p:spPr>
        <p:txBody>
          <a:bodyPr/>
          <a:lstStyle/>
          <a:p>
            <a:r>
              <a:rPr lang="en-US" dirty="0"/>
              <a:t>Exploiting buffer overflows with no mitigations enabled</a:t>
            </a:r>
          </a:p>
        </p:txBody>
      </p:sp>
      <p:sp>
        <p:nvSpPr>
          <p:cNvPr id="6" name="Text Placeholder 4">
            <a:extLst>
              <a:ext uri="{FF2B5EF4-FFF2-40B4-BE49-F238E27FC236}">
                <a16:creationId xmlns:a16="http://schemas.microsoft.com/office/drawing/2014/main" id="{013254F3-AA7A-4AF0-B9F3-93004E04EF56}"/>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handout/lab3.pdf</a:t>
            </a:r>
          </a:p>
        </p:txBody>
      </p:sp>
      <p:grpSp>
        <p:nvGrpSpPr>
          <p:cNvPr id="10" name="Group 9">
            <a:extLst>
              <a:ext uri="{FF2B5EF4-FFF2-40B4-BE49-F238E27FC236}">
                <a16:creationId xmlns:a16="http://schemas.microsoft.com/office/drawing/2014/main" id="{F9C3486F-D5F8-C67B-CF62-E773789AA5EF}"/>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42EE0B0B-D03A-DCD7-5575-B00BB0BA2500}"/>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A3C2F8AD-7F17-BE02-E9A2-799D0A4BC8FB}"/>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1A0DBB1D-F961-5F6E-C551-F15D4DE7E25F}"/>
                </a:ext>
              </a:extLst>
            </p:cNvPr>
            <p:cNvSpPr txBox="1"/>
            <p:nvPr/>
          </p:nvSpPr>
          <p:spPr>
            <a:xfrm>
              <a:off x="1924051" y="1807305"/>
              <a:ext cx="1154546" cy="307777"/>
            </a:xfrm>
            <a:prstGeom prst="rect">
              <a:avLst/>
            </a:prstGeom>
            <a:noFill/>
          </p:spPr>
          <p:txBody>
            <a:bodyPr wrap="square" rtlCol="0">
              <a:spAutoFit/>
            </a:bodyPr>
            <a:lstStyle/>
            <a:p>
              <a:r>
                <a:rPr lang="en-US" sz="1400" dirty="0"/>
                <a:t>40 minutes</a:t>
              </a:r>
            </a:p>
          </p:txBody>
        </p:sp>
      </p:grpSp>
    </p:spTree>
    <p:extLst>
      <p:ext uri="{BB962C8B-B14F-4D97-AF65-F5344CB8AC3E}">
        <p14:creationId xmlns:p14="http://schemas.microsoft.com/office/powerpoint/2010/main" val="22293109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30B0-3695-9C85-75F4-3A6D7A4569D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7485F01-BBE4-B92D-13DB-8B34BA2B3376}"/>
              </a:ext>
            </a:extLst>
          </p:cNvPr>
          <p:cNvSpPr>
            <a:spLocks noGrp="1"/>
          </p:cNvSpPr>
          <p:nvPr>
            <p:ph type="ctrTitle"/>
          </p:nvPr>
        </p:nvSpPr>
        <p:spPr>
          <a:xfrm>
            <a:off x="1629102" y="2422433"/>
            <a:ext cx="8933796" cy="2013134"/>
          </a:xfrm>
        </p:spPr>
        <p:txBody>
          <a:bodyPr/>
          <a:lstStyle/>
          <a:p>
            <a:r>
              <a:rPr lang="en-US" dirty="0"/>
              <a:t>SHELLCODING</a:t>
            </a:r>
            <a:br>
              <a:rPr lang="en-US" dirty="0"/>
            </a:br>
            <a:r>
              <a:rPr lang="en-US" dirty="0"/>
              <a:t>primer</a:t>
            </a:r>
          </a:p>
        </p:txBody>
      </p:sp>
    </p:spTree>
    <p:extLst>
      <p:ext uri="{BB962C8B-B14F-4D97-AF65-F5344CB8AC3E}">
        <p14:creationId xmlns:p14="http://schemas.microsoft.com/office/powerpoint/2010/main" val="3159899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5F225-B90C-47AC-00B9-82878765ACB5}"/>
              </a:ext>
            </a:extLst>
          </p:cNvPr>
          <p:cNvSpPr>
            <a:spLocks noGrp="1"/>
          </p:cNvSpPr>
          <p:nvPr>
            <p:ph type="title"/>
          </p:nvPr>
        </p:nvSpPr>
        <p:spPr/>
        <p:txBody>
          <a:bodyPr/>
          <a:lstStyle/>
          <a:p>
            <a:r>
              <a:rPr lang="en-US" dirty="0"/>
              <a:t>Shellcode</a:t>
            </a:r>
          </a:p>
        </p:txBody>
      </p:sp>
      <p:sp>
        <p:nvSpPr>
          <p:cNvPr id="3" name="Content Placeholder 2">
            <a:extLst>
              <a:ext uri="{FF2B5EF4-FFF2-40B4-BE49-F238E27FC236}">
                <a16:creationId xmlns:a16="http://schemas.microsoft.com/office/drawing/2014/main" id="{F5376514-9061-7549-8AB9-CC3952FB4AC4}"/>
              </a:ext>
            </a:extLst>
          </p:cNvPr>
          <p:cNvSpPr>
            <a:spLocks noGrp="1"/>
          </p:cNvSpPr>
          <p:nvPr>
            <p:ph idx="1"/>
          </p:nvPr>
        </p:nvSpPr>
        <p:spPr/>
        <p:txBody>
          <a:bodyPr/>
          <a:lstStyle/>
          <a:p>
            <a:r>
              <a:rPr lang="en-US" dirty="0"/>
              <a:t>Shellcode is just a machine code ready to be executed on processor</a:t>
            </a:r>
          </a:p>
          <a:p>
            <a:r>
              <a:rPr lang="en-US" dirty="0"/>
              <a:t>Since it translates directly to assembly, we can leverage our knowledge to understand or build one</a:t>
            </a:r>
          </a:p>
          <a:p>
            <a:r>
              <a:rPr lang="en-US" dirty="0" err="1"/>
              <a:t>Shellcoding</a:t>
            </a:r>
            <a:r>
              <a:rPr lang="en-US" dirty="0"/>
              <a:t> is an art in itself and its’ tricks are definitely beyond scope of our workshop</a:t>
            </a:r>
          </a:p>
          <a:p>
            <a:r>
              <a:rPr lang="en-US" dirty="0"/>
              <a:t>However, I want to lay some groundwork that will allow you to continue diving deeper in these concepts later without feeling overwhelmed.</a:t>
            </a:r>
          </a:p>
          <a:p>
            <a:r>
              <a:rPr lang="en-US" dirty="0"/>
              <a:t>Writing assembly is really important to learn, we WILL need that understanding for building ROP chains</a:t>
            </a:r>
          </a:p>
          <a:p>
            <a:pPr lvl="1"/>
            <a:r>
              <a:rPr lang="en-US" dirty="0"/>
              <a:t>There is also much added value in the fact, that writing shellcode makes understanding assembly so much easier through practice</a:t>
            </a:r>
          </a:p>
        </p:txBody>
      </p:sp>
    </p:spTree>
    <p:extLst>
      <p:ext uri="{BB962C8B-B14F-4D97-AF65-F5344CB8AC3E}">
        <p14:creationId xmlns:p14="http://schemas.microsoft.com/office/powerpoint/2010/main" val="1088665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97CD5-FB52-2A3D-874E-FDDA28A93754}"/>
              </a:ext>
            </a:extLst>
          </p:cNvPr>
          <p:cNvSpPr>
            <a:spLocks noGrp="1"/>
          </p:cNvSpPr>
          <p:nvPr>
            <p:ph type="title"/>
          </p:nvPr>
        </p:nvSpPr>
        <p:spPr/>
        <p:txBody>
          <a:bodyPr/>
          <a:lstStyle/>
          <a:p>
            <a:r>
              <a:rPr lang="en-US" dirty="0"/>
              <a:t>Shellcode</a:t>
            </a:r>
          </a:p>
        </p:txBody>
      </p:sp>
      <p:sp>
        <p:nvSpPr>
          <p:cNvPr id="3" name="Content Placeholder 2">
            <a:extLst>
              <a:ext uri="{FF2B5EF4-FFF2-40B4-BE49-F238E27FC236}">
                <a16:creationId xmlns:a16="http://schemas.microsoft.com/office/drawing/2014/main" id="{D236EF84-778D-E3DD-1B2C-6765020E79F5}"/>
              </a:ext>
            </a:extLst>
          </p:cNvPr>
          <p:cNvSpPr>
            <a:spLocks noGrp="1"/>
          </p:cNvSpPr>
          <p:nvPr>
            <p:ph idx="1"/>
          </p:nvPr>
        </p:nvSpPr>
        <p:spPr/>
        <p:txBody>
          <a:bodyPr/>
          <a:lstStyle/>
          <a:p>
            <a:r>
              <a:rPr lang="en-US" dirty="0"/>
              <a:t>During the labs we’ll be using Keystone Engine, a multi-architecture assembler framework</a:t>
            </a:r>
          </a:p>
          <a:p>
            <a:r>
              <a:rPr lang="en-US" dirty="0"/>
              <a:t>There’s a bit of boilerplate involved, relevant templates will be provided so we don’t waste time learning the framework’s overhead now.</a:t>
            </a:r>
          </a:p>
          <a:p>
            <a:r>
              <a:rPr lang="en-US" dirty="0"/>
              <a:t>The important takeaway is this – we will focus on writing plain assembly, framework will convert it to machine code for us, which we can use in our exploits later.</a:t>
            </a:r>
          </a:p>
        </p:txBody>
      </p:sp>
    </p:spTree>
    <p:extLst>
      <p:ext uri="{BB962C8B-B14F-4D97-AF65-F5344CB8AC3E}">
        <p14:creationId xmlns:p14="http://schemas.microsoft.com/office/powerpoint/2010/main" val="11085058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096D3-4AA6-A9F7-549A-D530C5B5B682}"/>
              </a:ext>
            </a:extLst>
          </p:cNvPr>
          <p:cNvSpPr>
            <a:spLocks noGrp="1"/>
          </p:cNvSpPr>
          <p:nvPr>
            <p:ph type="title"/>
          </p:nvPr>
        </p:nvSpPr>
        <p:spPr/>
        <p:txBody>
          <a:bodyPr/>
          <a:lstStyle/>
          <a:p>
            <a:r>
              <a:rPr lang="en-US" dirty="0"/>
              <a:t>OS considerations</a:t>
            </a:r>
          </a:p>
        </p:txBody>
      </p:sp>
      <p:sp>
        <p:nvSpPr>
          <p:cNvPr id="3" name="Content Placeholder 2">
            <a:extLst>
              <a:ext uri="{FF2B5EF4-FFF2-40B4-BE49-F238E27FC236}">
                <a16:creationId xmlns:a16="http://schemas.microsoft.com/office/drawing/2014/main" id="{52DF046D-E5EF-C14E-D7D7-5282C2501AAE}"/>
              </a:ext>
            </a:extLst>
          </p:cNvPr>
          <p:cNvSpPr>
            <a:spLocks noGrp="1"/>
          </p:cNvSpPr>
          <p:nvPr>
            <p:ph idx="1"/>
          </p:nvPr>
        </p:nvSpPr>
        <p:spPr/>
        <p:txBody>
          <a:bodyPr/>
          <a:lstStyle/>
          <a:p>
            <a:r>
              <a:rPr lang="en-US" dirty="0"/>
              <a:t>How does a processor really work with an operating system – each is so different, there seems to be a disconnection between the OS and assembly itself</a:t>
            </a:r>
          </a:p>
          <a:p>
            <a:pPr lvl="1"/>
            <a:r>
              <a:rPr lang="en-US" dirty="0"/>
              <a:t>Answer to this question has been an a-ha moment for me, everything just clicked from there.</a:t>
            </a:r>
          </a:p>
          <a:p>
            <a:r>
              <a:rPr lang="en-US" dirty="0"/>
              <a:t>When programming in a higher-level language we just take it for granted – import some library and call functions that are provided there.</a:t>
            </a:r>
          </a:p>
          <a:p>
            <a:r>
              <a:rPr lang="en-US" dirty="0"/>
              <a:t>But these libraries and functions at some point have to actually execute some code interacting with the OS. How do they do that?</a:t>
            </a:r>
          </a:p>
          <a:p>
            <a:r>
              <a:rPr lang="en-US" dirty="0"/>
              <a:t>Enter, </a:t>
            </a:r>
            <a:r>
              <a:rPr lang="en-US" dirty="0" err="1"/>
              <a:t>syscalls</a:t>
            </a:r>
            <a:endParaRPr lang="en-US" dirty="0"/>
          </a:p>
        </p:txBody>
      </p:sp>
    </p:spTree>
    <p:extLst>
      <p:ext uri="{BB962C8B-B14F-4D97-AF65-F5344CB8AC3E}">
        <p14:creationId xmlns:p14="http://schemas.microsoft.com/office/powerpoint/2010/main" val="186313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B5B3AB-CD29-762C-93C3-453FF59942A1}"/>
              </a:ext>
            </a:extLst>
          </p:cNvPr>
          <p:cNvSpPr>
            <a:spLocks noGrp="1"/>
          </p:cNvSpPr>
          <p:nvPr>
            <p:ph type="title"/>
          </p:nvPr>
        </p:nvSpPr>
        <p:spPr>
          <a:xfrm>
            <a:off x="1629156" y="2275166"/>
            <a:ext cx="8933688" cy="1465562"/>
          </a:xfrm>
        </p:spPr>
        <p:txBody>
          <a:bodyPr/>
          <a:lstStyle/>
          <a:p>
            <a:r>
              <a:rPr lang="en-US" dirty="0" err="1"/>
              <a:t>SETUp</a:t>
            </a:r>
            <a:r>
              <a:rPr lang="en-US" dirty="0"/>
              <a:t> TIME</a:t>
            </a:r>
          </a:p>
        </p:txBody>
      </p:sp>
      <p:sp>
        <p:nvSpPr>
          <p:cNvPr id="5" name="Text Placeholder 4">
            <a:extLst>
              <a:ext uri="{FF2B5EF4-FFF2-40B4-BE49-F238E27FC236}">
                <a16:creationId xmlns:a16="http://schemas.microsoft.com/office/drawing/2014/main" id="{AF382DC2-81A2-F235-327E-93B0B893578C}"/>
              </a:ext>
            </a:extLst>
          </p:cNvPr>
          <p:cNvSpPr>
            <a:spLocks noGrp="1"/>
          </p:cNvSpPr>
          <p:nvPr>
            <p:ph type="body" idx="1"/>
          </p:nvPr>
        </p:nvSpPr>
        <p:spPr>
          <a:xfrm>
            <a:off x="1629156" y="3673700"/>
            <a:ext cx="8939784" cy="457200"/>
          </a:xfrm>
        </p:spPr>
        <p:txBody>
          <a:bodyPr>
            <a:normAutofit/>
          </a:bodyPr>
          <a:lstStyle/>
          <a:p>
            <a:r>
              <a:rPr lang="en-US" dirty="0"/>
              <a:t>Download repo, build docker image, make sure everything works correctly</a:t>
            </a:r>
          </a:p>
        </p:txBody>
      </p:sp>
      <p:sp>
        <p:nvSpPr>
          <p:cNvPr id="6" name="Text Placeholder 4">
            <a:extLst>
              <a:ext uri="{FF2B5EF4-FFF2-40B4-BE49-F238E27FC236}">
                <a16:creationId xmlns:a16="http://schemas.microsoft.com/office/drawing/2014/main" id="{D2D1822D-F514-6C4B-25DF-8DC45AB740DA}"/>
              </a:ext>
            </a:extLst>
          </p:cNvPr>
          <p:cNvSpPr txBox="1">
            <a:spLocks/>
          </p:cNvSpPr>
          <p:nvPr/>
        </p:nvSpPr>
        <p:spPr>
          <a:xfrm>
            <a:off x="1623060" y="4306391"/>
            <a:ext cx="8939784" cy="457200"/>
          </a:xfrm>
          <a:prstGeom prst="rect">
            <a:avLst/>
          </a:prstGeom>
        </p:spPr>
        <p:txBody>
          <a:bodyPr vert="horz" lIns="91440" tIns="45720" rIns="91440" bIns="45720" rtlCol="0" anchor="t">
            <a:normAutofit/>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Link: &lt;link&gt;</a:t>
            </a:r>
          </a:p>
        </p:txBody>
      </p:sp>
      <p:grpSp>
        <p:nvGrpSpPr>
          <p:cNvPr id="10" name="Group 9">
            <a:extLst>
              <a:ext uri="{FF2B5EF4-FFF2-40B4-BE49-F238E27FC236}">
                <a16:creationId xmlns:a16="http://schemas.microsoft.com/office/drawing/2014/main" id="{C5B9AF5E-7895-31E7-6731-64E883FA1065}"/>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2E3414C0-8C8E-8A96-03C6-42346B3A6232}"/>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3C6766EF-22B9-4C41-4A11-AE22D17DE181}"/>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752C370-1B2A-2C8E-509C-7556190C06C8}"/>
                </a:ext>
              </a:extLst>
            </p:cNvPr>
            <p:cNvSpPr txBox="1"/>
            <p:nvPr/>
          </p:nvSpPr>
          <p:spPr>
            <a:xfrm>
              <a:off x="1924051" y="1807305"/>
              <a:ext cx="1154546" cy="307777"/>
            </a:xfrm>
            <a:prstGeom prst="rect">
              <a:avLst/>
            </a:prstGeom>
            <a:noFill/>
          </p:spPr>
          <p:txBody>
            <a:bodyPr wrap="square" rtlCol="0">
              <a:spAutoFit/>
            </a:bodyPr>
            <a:lstStyle/>
            <a:p>
              <a:r>
                <a:rPr lang="en-US" sz="1400" dirty="0"/>
                <a:t>10 minutes</a:t>
              </a:r>
            </a:p>
          </p:txBody>
        </p:sp>
      </p:grpSp>
    </p:spTree>
    <p:extLst>
      <p:ext uri="{BB962C8B-B14F-4D97-AF65-F5344CB8AC3E}">
        <p14:creationId xmlns:p14="http://schemas.microsoft.com/office/powerpoint/2010/main" val="24724542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B8757-292C-BADD-BD06-9085DF8D0FFA}"/>
              </a:ext>
            </a:extLst>
          </p:cNvPr>
          <p:cNvSpPr>
            <a:spLocks noGrp="1"/>
          </p:cNvSpPr>
          <p:nvPr>
            <p:ph type="title"/>
          </p:nvPr>
        </p:nvSpPr>
        <p:spPr/>
        <p:txBody>
          <a:bodyPr/>
          <a:lstStyle/>
          <a:p>
            <a:r>
              <a:rPr lang="en-US" dirty="0" err="1"/>
              <a:t>Syscalls</a:t>
            </a:r>
            <a:endParaRPr lang="en-US" dirty="0"/>
          </a:p>
        </p:txBody>
      </p:sp>
      <p:sp>
        <p:nvSpPr>
          <p:cNvPr id="3" name="Content Placeholder 2">
            <a:extLst>
              <a:ext uri="{FF2B5EF4-FFF2-40B4-BE49-F238E27FC236}">
                <a16:creationId xmlns:a16="http://schemas.microsoft.com/office/drawing/2014/main" id="{95274AC5-F92A-B266-CE7F-5DB48F7C5DD8}"/>
              </a:ext>
            </a:extLst>
          </p:cNvPr>
          <p:cNvSpPr>
            <a:spLocks noGrp="1"/>
          </p:cNvSpPr>
          <p:nvPr>
            <p:ph idx="1"/>
          </p:nvPr>
        </p:nvSpPr>
        <p:spPr>
          <a:xfrm>
            <a:off x="1066800" y="1761688"/>
            <a:ext cx="10058400" cy="4453718"/>
          </a:xfrm>
        </p:spPr>
        <p:txBody>
          <a:bodyPr/>
          <a:lstStyle/>
          <a:p>
            <a:r>
              <a:rPr lang="en-US" dirty="0" err="1"/>
              <a:t>Syscalls</a:t>
            </a:r>
            <a:r>
              <a:rPr lang="en-US" dirty="0"/>
              <a:t> or system calls are a suite of primitive instructions defined by the OS itself that can be called through assembly</a:t>
            </a:r>
          </a:p>
          <a:p>
            <a:pPr lvl="1"/>
            <a:r>
              <a:rPr lang="en-US" dirty="0"/>
              <a:t>Again, these are dictated by the </a:t>
            </a:r>
            <a:r>
              <a:rPr lang="en-US" u="sng" dirty="0"/>
              <a:t>OS only</a:t>
            </a:r>
            <a:r>
              <a:rPr lang="en-US" dirty="0"/>
              <a:t>, therefore each OS will have its’ own </a:t>
            </a:r>
            <a:r>
              <a:rPr lang="en-US" dirty="0" err="1"/>
              <a:t>syscall</a:t>
            </a:r>
            <a:r>
              <a:rPr lang="en-US" dirty="0"/>
              <a:t> set and convention</a:t>
            </a:r>
          </a:p>
          <a:p>
            <a:r>
              <a:rPr lang="en-US" dirty="0"/>
              <a:t>In general, invoking a system call is performed by filling relevant registers with arguments that will be passed to the OS and executing a SYSCALL opcode.</a:t>
            </a:r>
          </a:p>
          <a:p>
            <a:r>
              <a:rPr lang="en-US" dirty="0"/>
              <a:t>Again, registers and </a:t>
            </a:r>
            <a:r>
              <a:rPr lang="en-US" dirty="0" err="1"/>
              <a:t>syscall</a:t>
            </a:r>
            <a:r>
              <a:rPr lang="en-US" dirty="0"/>
              <a:t> numbers differ between systems, luckily Linux’s system calls are well documented and understood. Their numbers are fixed and known</a:t>
            </a:r>
          </a:p>
          <a:p>
            <a:pPr lvl="1"/>
            <a:r>
              <a:rPr lang="en-US" dirty="0"/>
              <a:t>On the contrary, Windows’ </a:t>
            </a:r>
            <a:r>
              <a:rPr lang="en-US" dirty="0" err="1"/>
              <a:t>syscall</a:t>
            </a:r>
            <a:r>
              <a:rPr lang="en-US" dirty="0"/>
              <a:t> are a major pain to work with, their numbers may or may not change between builds, documentation is scarce and every </a:t>
            </a:r>
            <a:r>
              <a:rPr lang="en-US" dirty="0" err="1"/>
              <a:t>behaviour</a:t>
            </a:r>
            <a:r>
              <a:rPr lang="en-US" dirty="0"/>
              <a:t> is subject to change at any given moment. Truly a disaster (it is fascinating though).</a:t>
            </a:r>
          </a:p>
        </p:txBody>
      </p:sp>
    </p:spTree>
    <p:extLst>
      <p:ext uri="{BB962C8B-B14F-4D97-AF65-F5344CB8AC3E}">
        <p14:creationId xmlns:p14="http://schemas.microsoft.com/office/powerpoint/2010/main" val="29216231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0C58-4FD4-8A0F-C681-4B0FBDAB1CEE}"/>
              </a:ext>
            </a:extLst>
          </p:cNvPr>
          <p:cNvSpPr>
            <a:spLocks noGrp="1"/>
          </p:cNvSpPr>
          <p:nvPr>
            <p:ph type="title"/>
          </p:nvPr>
        </p:nvSpPr>
        <p:spPr/>
        <p:txBody>
          <a:bodyPr/>
          <a:lstStyle/>
          <a:p>
            <a:r>
              <a:rPr lang="en-US" dirty="0"/>
              <a:t>Linux </a:t>
            </a:r>
            <a:r>
              <a:rPr lang="en-US" dirty="0" err="1"/>
              <a:t>syscalls</a:t>
            </a:r>
            <a:endParaRPr lang="en-US" dirty="0"/>
          </a:p>
        </p:txBody>
      </p:sp>
      <p:sp>
        <p:nvSpPr>
          <p:cNvPr id="3" name="Content Placeholder 2">
            <a:extLst>
              <a:ext uri="{FF2B5EF4-FFF2-40B4-BE49-F238E27FC236}">
                <a16:creationId xmlns:a16="http://schemas.microsoft.com/office/drawing/2014/main" id="{13A91A5B-8F34-E23E-37B8-62F579DE00A8}"/>
              </a:ext>
            </a:extLst>
          </p:cNvPr>
          <p:cNvSpPr>
            <a:spLocks noGrp="1"/>
          </p:cNvSpPr>
          <p:nvPr>
            <p:ph idx="1"/>
          </p:nvPr>
        </p:nvSpPr>
        <p:spPr>
          <a:xfrm>
            <a:off x="1066800" y="1891284"/>
            <a:ext cx="10058400" cy="2848496"/>
          </a:xfrm>
        </p:spPr>
        <p:txBody>
          <a:bodyPr/>
          <a:lstStyle/>
          <a:p>
            <a:pPr marL="0" indent="0">
              <a:buNone/>
            </a:pPr>
            <a:r>
              <a:rPr lang="en-US" dirty="0"/>
              <a:t>Recipe for Linux is very simple</a:t>
            </a:r>
          </a:p>
          <a:p>
            <a:r>
              <a:rPr lang="en-US" dirty="0"/>
              <a:t>Fill RAX with </a:t>
            </a:r>
            <a:r>
              <a:rPr lang="en-US" dirty="0" err="1"/>
              <a:t>syscall</a:t>
            </a:r>
            <a:r>
              <a:rPr lang="en-US" dirty="0"/>
              <a:t> number we want to call</a:t>
            </a:r>
          </a:p>
          <a:p>
            <a:pPr lvl="1"/>
            <a:r>
              <a:rPr lang="en-US" dirty="0"/>
              <a:t>during this workshop we’ll use </a:t>
            </a:r>
            <a:r>
              <a:rPr lang="en-US" dirty="0" err="1"/>
              <a:t>execve</a:t>
            </a:r>
            <a:r>
              <a:rPr lang="en-US" dirty="0"/>
              <a:t>() exclusively, its’ number is 0x3B</a:t>
            </a:r>
          </a:p>
          <a:p>
            <a:r>
              <a:rPr lang="en-US" dirty="0"/>
              <a:t>Fill any other registers as required by documentation</a:t>
            </a:r>
          </a:p>
          <a:p>
            <a:r>
              <a:rPr lang="en-US" dirty="0"/>
              <a:t>Execute SYSCALL instruction</a:t>
            </a:r>
          </a:p>
          <a:p>
            <a:r>
              <a:rPr lang="en-US" dirty="0"/>
              <a:t>Result will be returned through RAX</a:t>
            </a:r>
          </a:p>
          <a:p>
            <a:pPr marL="0" indent="0">
              <a:buNone/>
            </a:pPr>
            <a:endParaRPr lang="en-US" dirty="0"/>
          </a:p>
        </p:txBody>
      </p:sp>
      <p:sp>
        <p:nvSpPr>
          <p:cNvPr id="4" name="TextBox 3">
            <a:extLst>
              <a:ext uri="{FF2B5EF4-FFF2-40B4-BE49-F238E27FC236}">
                <a16:creationId xmlns:a16="http://schemas.microsoft.com/office/drawing/2014/main" id="{50594EA8-96FF-0CAD-DC9D-86912B838ACB}"/>
              </a:ext>
            </a:extLst>
          </p:cNvPr>
          <p:cNvSpPr txBox="1"/>
          <p:nvPr/>
        </p:nvSpPr>
        <p:spPr>
          <a:xfrm>
            <a:off x="3872917" y="5040839"/>
            <a:ext cx="4446166" cy="369332"/>
          </a:xfrm>
          <a:prstGeom prst="rect">
            <a:avLst/>
          </a:prstGeom>
          <a:noFill/>
        </p:spPr>
        <p:txBody>
          <a:bodyPr wrap="square" rtlCol="0">
            <a:spAutoFit/>
          </a:bodyPr>
          <a:lstStyle/>
          <a:p>
            <a:r>
              <a:rPr lang="en-US" dirty="0"/>
              <a:t>https://filippo.io/linux-syscall-table/</a:t>
            </a:r>
          </a:p>
        </p:txBody>
      </p:sp>
    </p:spTree>
    <p:extLst>
      <p:ext uri="{BB962C8B-B14F-4D97-AF65-F5344CB8AC3E}">
        <p14:creationId xmlns:p14="http://schemas.microsoft.com/office/powerpoint/2010/main" val="15235047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CDAD7-EE9A-156C-96C3-AFCFAA65636F}"/>
              </a:ext>
            </a:extLst>
          </p:cNvPr>
          <p:cNvSpPr>
            <a:spLocks noGrp="1"/>
          </p:cNvSpPr>
          <p:nvPr>
            <p:ph type="title"/>
          </p:nvPr>
        </p:nvSpPr>
        <p:spPr/>
        <p:txBody>
          <a:bodyPr/>
          <a:lstStyle/>
          <a:p>
            <a:r>
              <a:rPr lang="en-US" dirty="0"/>
              <a:t>Linux calling convention</a:t>
            </a:r>
          </a:p>
        </p:txBody>
      </p:sp>
      <p:sp>
        <p:nvSpPr>
          <p:cNvPr id="3" name="Content Placeholder 2">
            <a:extLst>
              <a:ext uri="{FF2B5EF4-FFF2-40B4-BE49-F238E27FC236}">
                <a16:creationId xmlns:a16="http://schemas.microsoft.com/office/drawing/2014/main" id="{34E737DC-7BCB-FC11-F937-D0B42DF64026}"/>
              </a:ext>
            </a:extLst>
          </p:cNvPr>
          <p:cNvSpPr>
            <a:spLocks noGrp="1"/>
          </p:cNvSpPr>
          <p:nvPr>
            <p:ph idx="1"/>
          </p:nvPr>
        </p:nvSpPr>
        <p:spPr/>
        <p:txBody>
          <a:bodyPr/>
          <a:lstStyle/>
          <a:p>
            <a:r>
              <a:rPr lang="en-US" dirty="0"/>
              <a:t>This is a perfect moment to touch on Linux’s calling convention</a:t>
            </a:r>
          </a:p>
          <a:p>
            <a:r>
              <a:rPr lang="en-US" dirty="0"/>
              <a:t>Have you ever wondered how are arguments passed to the functions? This is defined by calling convention*</a:t>
            </a:r>
          </a:p>
          <a:p>
            <a:r>
              <a:rPr lang="en-US" dirty="0"/>
              <a:t>In particular it goes like this:</a:t>
            </a:r>
          </a:p>
          <a:p>
            <a:pPr lvl="1"/>
            <a:r>
              <a:rPr lang="en-US" dirty="0"/>
              <a:t>RDI – 1</a:t>
            </a:r>
            <a:r>
              <a:rPr lang="en-US" baseline="30000" dirty="0"/>
              <a:t>st</a:t>
            </a:r>
            <a:r>
              <a:rPr lang="en-US" dirty="0"/>
              <a:t> </a:t>
            </a:r>
            <a:r>
              <a:rPr lang="en-US" dirty="0" err="1"/>
              <a:t>arg</a:t>
            </a:r>
            <a:endParaRPr lang="en-US" dirty="0"/>
          </a:p>
          <a:p>
            <a:pPr lvl="1"/>
            <a:r>
              <a:rPr lang="en-US" dirty="0"/>
              <a:t>RSI – 2</a:t>
            </a:r>
            <a:r>
              <a:rPr lang="en-US" baseline="30000" dirty="0"/>
              <a:t>nd</a:t>
            </a:r>
            <a:r>
              <a:rPr lang="en-US" dirty="0"/>
              <a:t> </a:t>
            </a:r>
            <a:r>
              <a:rPr lang="en-US" dirty="0" err="1"/>
              <a:t>arg</a:t>
            </a:r>
            <a:endParaRPr lang="en-US" dirty="0"/>
          </a:p>
          <a:p>
            <a:pPr lvl="1"/>
            <a:r>
              <a:rPr lang="en-US" dirty="0"/>
              <a:t>RDX – 3</a:t>
            </a:r>
            <a:r>
              <a:rPr lang="en-US" baseline="30000" dirty="0"/>
              <a:t>rd</a:t>
            </a:r>
            <a:r>
              <a:rPr lang="en-US" dirty="0"/>
              <a:t> </a:t>
            </a:r>
            <a:r>
              <a:rPr lang="en-US" dirty="0" err="1"/>
              <a:t>arg</a:t>
            </a:r>
            <a:r>
              <a:rPr lang="en-US" dirty="0"/>
              <a:t> (and so on)</a:t>
            </a:r>
          </a:p>
          <a:p>
            <a:pPr lvl="1"/>
            <a:r>
              <a:rPr lang="en-US" dirty="0"/>
              <a:t>RCX</a:t>
            </a:r>
          </a:p>
          <a:p>
            <a:pPr lvl="1"/>
            <a:r>
              <a:rPr lang="en-US" dirty="0"/>
              <a:t>R8</a:t>
            </a:r>
          </a:p>
          <a:p>
            <a:pPr lvl="1"/>
            <a:r>
              <a:rPr lang="en-US" dirty="0"/>
              <a:t>R9</a:t>
            </a:r>
          </a:p>
          <a:p>
            <a:pPr lvl="1"/>
            <a:r>
              <a:rPr lang="en-US" dirty="0"/>
              <a:t>Any other arguments go on stack </a:t>
            </a:r>
          </a:p>
        </p:txBody>
      </p:sp>
      <p:sp>
        <p:nvSpPr>
          <p:cNvPr id="4" name="TextBox 3">
            <a:extLst>
              <a:ext uri="{FF2B5EF4-FFF2-40B4-BE49-F238E27FC236}">
                <a16:creationId xmlns:a16="http://schemas.microsoft.com/office/drawing/2014/main" id="{2EB5A83B-E21A-E960-E3A6-7617039327B2}"/>
              </a:ext>
            </a:extLst>
          </p:cNvPr>
          <p:cNvSpPr txBox="1"/>
          <p:nvPr/>
        </p:nvSpPr>
        <p:spPr>
          <a:xfrm>
            <a:off x="4001549" y="5991485"/>
            <a:ext cx="7784983" cy="461665"/>
          </a:xfrm>
          <a:prstGeom prst="rect">
            <a:avLst/>
          </a:prstGeom>
          <a:noFill/>
        </p:spPr>
        <p:txBody>
          <a:bodyPr wrap="square" rtlCol="0">
            <a:spAutoFit/>
          </a:bodyPr>
          <a:lstStyle/>
          <a:p>
            <a:pPr algn="r"/>
            <a:r>
              <a:rPr lang="en-US" sz="1200" dirty="0"/>
              <a:t>*calling convention also specifies other things such as callee- and caller-saved registers. We intentionally skip over that as it does not add any substance for our current purposes</a:t>
            </a:r>
          </a:p>
        </p:txBody>
      </p:sp>
    </p:spTree>
    <p:extLst>
      <p:ext uri="{BB962C8B-B14F-4D97-AF65-F5344CB8AC3E}">
        <p14:creationId xmlns:p14="http://schemas.microsoft.com/office/powerpoint/2010/main" val="4293642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A4B12-15E8-2360-457B-ED146039C372}"/>
              </a:ext>
            </a:extLst>
          </p:cNvPr>
          <p:cNvSpPr>
            <a:spLocks noGrp="1"/>
          </p:cNvSpPr>
          <p:nvPr>
            <p:ph type="title"/>
          </p:nvPr>
        </p:nvSpPr>
        <p:spPr/>
        <p:txBody>
          <a:bodyPr/>
          <a:lstStyle/>
          <a:p>
            <a:r>
              <a:rPr lang="en-US" dirty="0"/>
              <a:t>Calling </a:t>
            </a:r>
            <a:r>
              <a:rPr lang="en-US" dirty="0" err="1"/>
              <a:t>execve</a:t>
            </a:r>
            <a:endParaRPr lang="en-US" dirty="0"/>
          </a:p>
        </p:txBody>
      </p:sp>
      <p:sp>
        <p:nvSpPr>
          <p:cNvPr id="3" name="Content Placeholder 2">
            <a:extLst>
              <a:ext uri="{FF2B5EF4-FFF2-40B4-BE49-F238E27FC236}">
                <a16:creationId xmlns:a16="http://schemas.microsoft.com/office/drawing/2014/main" id="{99C1AD8C-9ABA-96DA-60DC-FFD4E1693747}"/>
              </a:ext>
            </a:extLst>
          </p:cNvPr>
          <p:cNvSpPr>
            <a:spLocks noGrp="1"/>
          </p:cNvSpPr>
          <p:nvPr>
            <p:ph idx="1"/>
          </p:nvPr>
        </p:nvSpPr>
        <p:spPr/>
        <p:txBody>
          <a:bodyPr/>
          <a:lstStyle/>
          <a:p>
            <a:r>
              <a:rPr lang="en-US" dirty="0"/>
              <a:t>To finally tie all these concepts together, consider the following excerpt from manual of </a:t>
            </a:r>
            <a:r>
              <a:rPr lang="en-US" dirty="0" err="1"/>
              <a:t>execve</a:t>
            </a:r>
            <a:r>
              <a:rPr lang="en-US" dirty="0"/>
              <a:t>:</a:t>
            </a:r>
          </a:p>
        </p:txBody>
      </p:sp>
      <p:pic>
        <p:nvPicPr>
          <p:cNvPr id="5" name="Picture 4">
            <a:extLst>
              <a:ext uri="{FF2B5EF4-FFF2-40B4-BE49-F238E27FC236}">
                <a16:creationId xmlns:a16="http://schemas.microsoft.com/office/drawing/2014/main" id="{661891B2-EF47-4D75-4696-4899ABA59004}"/>
              </a:ext>
            </a:extLst>
          </p:cNvPr>
          <p:cNvPicPr>
            <a:picLocks noChangeAspect="1"/>
          </p:cNvPicPr>
          <p:nvPr/>
        </p:nvPicPr>
        <p:blipFill>
          <a:blip r:embed="rId2"/>
          <a:stretch>
            <a:fillRect/>
          </a:stretch>
        </p:blipFill>
        <p:spPr>
          <a:xfrm>
            <a:off x="2800350" y="2462119"/>
            <a:ext cx="6591300" cy="3686175"/>
          </a:xfrm>
          <a:prstGeom prst="rect">
            <a:avLst/>
          </a:prstGeom>
          <a:ln w="9525">
            <a:solidFill>
              <a:schemeClr val="tx1"/>
            </a:solidFill>
          </a:ln>
        </p:spPr>
      </p:pic>
    </p:spTree>
    <p:extLst>
      <p:ext uri="{BB962C8B-B14F-4D97-AF65-F5344CB8AC3E}">
        <p14:creationId xmlns:p14="http://schemas.microsoft.com/office/powerpoint/2010/main" val="6743729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00FD4A-8E28-5EA1-06CC-CEF64D9BA6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654D2C-7739-5076-301F-1A2AEFA63E3F}"/>
              </a:ext>
            </a:extLst>
          </p:cNvPr>
          <p:cNvSpPr>
            <a:spLocks noGrp="1"/>
          </p:cNvSpPr>
          <p:nvPr>
            <p:ph type="title"/>
          </p:nvPr>
        </p:nvSpPr>
        <p:spPr/>
        <p:txBody>
          <a:bodyPr/>
          <a:lstStyle/>
          <a:p>
            <a:r>
              <a:rPr lang="en-US" dirty="0"/>
              <a:t>Calling </a:t>
            </a:r>
            <a:r>
              <a:rPr lang="en-US" dirty="0" err="1"/>
              <a:t>execve</a:t>
            </a:r>
            <a:endParaRPr lang="en-US" dirty="0"/>
          </a:p>
        </p:txBody>
      </p:sp>
      <p:sp>
        <p:nvSpPr>
          <p:cNvPr id="3" name="Content Placeholder 2">
            <a:extLst>
              <a:ext uri="{FF2B5EF4-FFF2-40B4-BE49-F238E27FC236}">
                <a16:creationId xmlns:a16="http://schemas.microsoft.com/office/drawing/2014/main" id="{3EDDBA31-FD65-B31A-41DB-A2D6C1F41F1E}"/>
              </a:ext>
            </a:extLst>
          </p:cNvPr>
          <p:cNvSpPr>
            <a:spLocks noGrp="1"/>
          </p:cNvSpPr>
          <p:nvPr>
            <p:ph idx="1"/>
          </p:nvPr>
        </p:nvSpPr>
        <p:spPr/>
        <p:txBody>
          <a:bodyPr/>
          <a:lstStyle/>
          <a:p>
            <a:r>
              <a:rPr lang="en-US" dirty="0"/>
              <a:t>It can be summed as: “start a program given in *pathname argument”</a:t>
            </a:r>
          </a:p>
          <a:p>
            <a:r>
              <a:rPr lang="en-US" dirty="0"/>
              <a:t>To keep things manageable, lets consider starting a local shell</a:t>
            </a:r>
          </a:p>
          <a:p>
            <a:r>
              <a:rPr lang="en-US" dirty="0"/>
              <a:t>To achieve that we want to set:</a:t>
            </a:r>
          </a:p>
          <a:p>
            <a:pPr lvl="1"/>
            <a:r>
              <a:rPr lang="en-US" dirty="0"/>
              <a:t> 1</a:t>
            </a:r>
            <a:r>
              <a:rPr lang="en-US" baseline="30000" dirty="0"/>
              <a:t>st</a:t>
            </a:r>
            <a:r>
              <a:rPr lang="en-US" dirty="0"/>
              <a:t> argument: a pointer pointing towards address where “/bin/</a:t>
            </a:r>
            <a:r>
              <a:rPr lang="en-US" dirty="0" err="1"/>
              <a:t>sh</a:t>
            </a:r>
            <a:r>
              <a:rPr lang="en-US" dirty="0"/>
              <a:t>” string is present</a:t>
            </a:r>
          </a:p>
          <a:p>
            <a:pPr lvl="2"/>
            <a:r>
              <a:rPr lang="en-US" dirty="0"/>
              <a:t>Conventionally, C-style strings are null-delimited. That means, 0x00 byte is the last character of every string. </a:t>
            </a:r>
            <a:r>
              <a:rPr lang="en-US" b="1" dirty="0"/>
              <a:t>Very</a:t>
            </a:r>
            <a:r>
              <a:rPr lang="en-US" dirty="0"/>
              <a:t> conveniently, “/bin/</a:t>
            </a:r>
            <a:r>
              <a:rPr lang="en-US" dirty="0" err="1"/>
              <a:t>sh</a:t>
            </a:r>
            <a:r>
              <a:rPr lang="en-US" dirty="0"/>
              <a:t>\x00” is exactly 8-bytes long.</a:t>
            </a:r>
          </a:p>
          <a:p>
            <a:pPr lvl="1"/>
            <a:r>
              <a:rPr lang="en-US" dirty="0"/>
              <a:t>2</a:t>
            </a:r>
            <a:r>
              <a:rPr lang="en-US" baseline="30000" dirty="0"/>
              <a:t>nd</a:t>
            </a:r>
            <a:r>
              <a:rPr lang="en-US" dirty="0"/>
              <a:t> argument: 0x00</a:t>
            </a:r>
          </a:p>
          <a:p>
            <a:pPr lvl="1"/>
            <a:r>
              <a:rPr lang="en-US" dirty="0"/>
              <a:t>3</a:t>
            </a:r>
            <a:r>
              <a:rPr lang="en-US" baseline="30000" dirty="0"/>
              <a:t>rd</a:t>
            </a:r>
            <a:r>
              <a:rPr lang="en-US" dirty="0"/>
              <a:t> argument: 0x00</a:t>
            </a:r>
          </a:p>
          <a:p>
            <a:r>
              <a:rPr lang="en-US" dirty="0"/>
              <a:t>Why the zeroes? Well these arguments </a:t>
            </a:r>
            <a:r>
              <a:rPr lang="en-US" u="sng" dirty="0"/>
              <a:t>have</a:t>
            </a:r>
            <a:r>
              <a:rPr lang="en-US" dirty="0"/>
              <a:t> to be provided but they also are nullable (as seen in docs)</a:t>
            </a:r>
          </a:p>
          <a:p>
            <a:pPr lvl="1"/>
            <a:r>
              <a:rPr lang="en-US" dirty="0" err="1"/>
              <a:t>argv</a:t>
            </a:r>
            <a:r>
              <a:rPr lang="en-US" dirty="0"/>
              <a:t> would contain arguments for our program</a:t>
            </a:r>
          </a:p>
          <a:p>
            <a:pPr lvl="1"/>
            <a:r>
              <a:rPr lang="en-US" dirty="0" err="1"/>
              <a:t>envp</a:t>
            </a:r>
            <a:r>
              <a:rPr lang="en-US" dirty="0"/>
              <a:t> would be the environmental variables passed to the program</a:t>
            </a:r>
          </a:p>
          <a:p>
            <a:pPr lvl="1"/>
            <a:r>
              <a:rPr lang="en-US" dirty="0"/>
              <a:t>these </a:t>
            </a:r>
            <a:r>
              <a:rPr lang="en-US" i="1" dirty="0"/>
              <a:t>are</a:t>
            </a:r>
            <a:r>
              <a:rPr lang="en-US" dirty="0"/>
              <a:t> useful, but safe to ignore if we just want to execute a specified binary as in our case</a:t>
            </a:r>
          </a:p>
        </p:txBody>
      </p:sp>
      <p:pic>
        <p:nvPicPr>
          <p:cNvPr id="5" name="Picture 4">
            <a:extLst>
              <a:ext uri="{FF2B5EF4-FFF2-40B4-BE49-F238E27FC236}">
                <a16:creationId xmlns:a16="http://schemas.microsoft.com/office/drawing/2014/main" id="{CCD6115A-2B5A-5C5A-3328-41DEBC7CFFBC}"/>
              </a:ext>
            </a:extLst>
          </p:cNvPr>
          <p:cNvPicPr>
            <a:picLocks noChangeAspect="1"/>
          </p:cNvPicPr>
          <p:nvPr/>
        </p:nvPicPr>
        <p:blipFill>
          <a:blip r:embed="rId3"/>
          <a:srcRect t="3323" b="58144"/>
          <a:stretch>
            <a:fillRect/>
          </a:stretch>
        </p:blipFill>
        <p:spPr>
          <a:xfrm>
            <a:off x="5576824" y="487852"/>
            <a:ext cx="6127391" cy="1320430"/>
          </a:xfrm>
          <a:prstGeom prst="rect">
            <a:avLst/>
          </a:prstGeom>
          <a:ln w="9525">
            <a:solidFill>
              <a:schemeClr val="tx1"/>
            </a:solidFill>
          </a:ln>
        </p:spPr>
      </p:pic>
    </p:spTree>
    <p:extLst>
      <p:ext uri="{BB962C8B-B14F-4D97-AF65-F5344CB8AC3E}">
        <p14:creationId xmlns:p14="http://schemas.microsoft.com/office/powerpoint/2010/main" val="591881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09D93-AC9A-D5FE-117C-E624E1478571}"/>
              </a:ext>
            </a:extLst>
          </p:cNvPr>
          <p:cNvSpPr>
            <a:spLocks noGrp="1"/>
          </p:cNvSpPr>
          <p:nvPr>
            <p:ph type="title"/>
          </p:nvPr>
        </p:nvSpPr>
        <p:spPr/>
        <p:txBody>
          <a:bodyPr/>
          <a:lstStyle/>
          <a:p>
            <a:r>
              <a:rPr lang="en-US" dirty="0"/>
              <a:t>Writing our shellcode</a:t>
            </a:r>
          </a:p>
        </p:txBody>
      </p:sp>
      <p:sp>
        <p:nvSpPr>
          <p:cNvPr id="3" name="Content Placeholder 2">
            <a:extLst>
              <a:ext uri="{FF2B5EF4-FFF2-40B4-BE49-F238E27FC236}">
                <a16:creationId xmlns:a16="http://schemas.microsoft.com/office/drawing/2014/main" id="{C30541E5-777D-0A7B-B093-3E455BDAD910}"/>
              </a:ext>
            </a:extLst>
          </p:cNvPr>
          <p:cNvSpPr>
            <a:spLocks noGrp="1"/>
          </p:cNvSpPr>
          <p:nvPr>
            <p:ph idx="1"/>
          </p:nvPr>
        </p:nvSpPr>
        <p:spPr/>
        <p:txBody>
          <a:bodyPr/>
          <a:lstStyle/>
          <a:p>
            <a:pPr marL="0" indent="0">
              <a:buNone/>
            </a:pPr>
            <a:r>
              <a:rPr lang="en-US" dirty="0"/>
              <a:t>Now that we’ve defined our needs, let’s convert them into required processor’s state to achieve that:</a:t>
            </a:r>
          </a:p>
          <a:p>
            <a:r>
              <a:rPr lang="en-US" dirty="0"/>
              <a:t>RAX – 0x3B</a:t>
            </a:r>
          </a:p>
          <a:p>
            <a:r>
              <a:rPr lang="en-US" dirty="0"/>
              <a:t>RDI – pointer to /bin/</a:t>
            </a:r>
            <a:r>
              <a:rPr lang="en-US" dirty="0" err="1"/>
              <a:t>sh</a:t>
            </a:r>
            <a:r>
              <a:rPr lang="en-US" dirty="0"/>
              <a:t> (1</a:t>
            </a:r>
            <a:r>
              <a:rPr lang="en-US" baseline="30000" dirty="0"/>
              <a:t>st</a:t>
            </a:r>
            <a:r>
              <a:rPr lang="en-US" dirty="0"/>
              <a:t> </a:t>
            </a:r>
            <a:r>
              <a:rPr lang="en-US" dirty="0" err="1"/>
              <a:t>arg</a:t>
            </a:r>
            <a:r>
              <a:rPr lang="en-US" dirty="0"/>
              <a:t>)</a:t>
            </a:r>
          </a:p>
          <a:p>
            <a:r>
              <a:rPr lang="en-US" dirty="0"/>
              <a:t>RSI – 0x00 (2</a:t>
            </a:r>
            <a:r>
              <a:rPr lang="en-US" baseline="30000" dirty="0"/>
              <a:t>nd</a:t>
            </a:r>
            <a:r>
              <a:rPr lang="en-US" dirty="0"/>
              <a:t> </a:t>
            </a:r>
            <a:r>
              <a:rPr lang="en-US" dirty="0" err="1"/>
              <a:t>arg</a:t>
            </a:r>
            <a:r>
              <a:rPr lang="en-US" dirty="0"/>
              <a:t>)</a:t>
            </a:r>
          </a:p>
          <a:p>
            <a:r>
              <a:rPr lang="en-US" dirty="0"/>
              <a:t>RDX – 0x00 (3</a:t>
            </a:r>
            <a:r>
              <a:rPr lang="en-US" baseline="30000" dirty="0"/>
              <a:t>rd</a:t>
            </a:r>
            <a:r>
              <a:rPr lang="en-US" dirty="0"/>
              <a:t> </a:t>
            </a:r>
            <a:r>
              <a:rPr lang="en-US" dirty="0" err="1"/>
              <a:t>arg</a:t>
            </a:r>
            <a:r>
              <a:rPr lang="en-US" dirty="0"/>
              <a:t>)</a:t>
            </a:r>
          </a:p>
          <a:p>
            <a:r>
              <a:rPr lang="en-US" dirty="0"/>
              <a:t>and that’s about it</a:t>
            </a:r>
          </a:p>
        </p:txBody>
      </p:sp>
    </p:spTree>
    <p:extLst>
      <p:ext uri="{BB962C8B-B14F-4D97-AF65-F5344CB8AC3E}">
        <p14:creationId xmlns:p14="http://schemas.microsoft.com/office/powerpoint/2010/main" val="22025807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643B-5DEE-2B6C-B036-A4C2B3E08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73A280-C32C-7A45-C153-B0E23D13D092}"/>
              </a:ext>
            </a:extLst>
          </p:cNvPr>
          <p:cNvSpPr>
            <a:spLocks noGrp="1"/>
          </p:cNvSpPr>
          <p:nvPr>
            <p:ph type="title"/>
          </p:nvPr>
        </p:nvSpPr>
        <p:spPr/>
        <p:txBody>
          <a:bodyPr/>
          <a:lstStyle/>
          <a:p>
            <a:r>
              <a:rPr lang="en-US" dirty="0"/>
              <a:t>Writing our shellcode</a:t>
            </a:r>
          </a:p>
        </p:txBody>
      </p:sp>
      <p:sp>
        <p:nvSpPr>
          <p:cNvPr id="3" name="Content Placeholder 2">
            <a:extLst>
              <a:ext uri="{FF2B5EF4-FFF2-40B4-BE49-F238E27FC236}">
                <a16:creationId xmlns:a16="http://schemas.microsoft.com/office/drawing/2014/main" id="{3D3C73A5-9668-2968-5764-F1B8B50F9782}"/>
              </a:ext>
            </a:extLst>
          </p:cNvPr>
          <p:cNvSpPr>
            <a:spLocks noGrp="1"/>
          </p:cNvSpPr>
          <p:nvPr>
            <p:ph idx="1"/>
          </p:nvPr>
        </p:nvSpPr>
        <p:spPr/>
        <p:txBody>
          <a:bodyPr/>
          <a:lstStyle/>
          <a:p>
            <a:pPr marL="0" indent="0">
              <a:buNone/>
            </a:pPr>
            <a:r>
              <a:rPr lang="en-US" dirty="0"/>
              <a:t>Now that we’ve defined our needs, let’s convert them into required processor’s state to achieve that:</a:t>
            </a:r>
          </a:p>
          <a:p>
            <a:r>
              <a:rPr lang="en-US" dirty="0">
                <a:highlight>
                  <a:srgbClr val="00FF00"/>
                </a:highlight>
              </a:rPr>
              <a:t>RAX – 0x3B</a:t>
            </a:r>
          </a:p>
          <a:p>
            <a:r>
              <a:rPr lang="en-US" dirty="0">
                <a:highlight>
                  <a:srgbClr val="00FFFF"/>
                </a:highlight>
              </a:rPr>
              <a:t>RDI – pointer to /bin/</a:t>
            </a:r>
            <a:r>
              <a:rPr lang="en-US" dirty="0" err="1">
                <a:highlight>
                  <a:srgbClr val="00FFFF"/>
                </a:highlight>
              </a:rPr>
              <a:t>sh</a:t>
            </a:r>
            <a:r>
              <a:rPr lang="en-US" dirty="0">
                <a:highlight>
                  <a:srgbClr val="00FFFF"/>
                </a:highlight>
              </a:rPr>
              <a:t> (1</a:t>
            </a:r>
            <a:r>
              <a:rPr lang="en-US" baseline="30000" dirty="0">
                <a:highlight>
                  <a:srgbClr val="00FFFF"/>
                </a:highlight>
              </a:rPr>
              <a:t>st</a:t>
            </a:r>
            <a:r>
              <a:rPr lang="en-US" dirty="0">
                <a:highlight>
                  <a:srgbClr val="00FFFF"/>
                </a:highlight>
              </a:rPr>
              <a:t> </a:t>
            </a:r>
            <a:r>
              <a:rPr lang="en-US" dirty="0" err="1">
                <a:highlight>
                  <a:srgbClr val="00FFFF"/>
                </a:highlight>
              </a:rPr>
              <a:t>arg</a:t>
            </a:r>
            <a:r>
              <a:rPr lang="en-US" dirty="0">
                <a:highlight>
                  <a:srgbClr val="00FFFF"/>
                </a:highlight>
              </a:rPr>
              <a:t>)</a:t>
            </a:r>
          </a:p>
          <a:p>
            <a:r>
              <a:rPr lang="en-US" dirty="0">
                <a:highlight>
                  <a:srgbClr val="FFFF00"/>
                </a:highlight>
              </a:rPr>
              <a:t>RSI – 0x00 (2</a:t>
            </a:r>
            <a:r>
              <a:rPr lang="en-US" baseline="30000" dirty="0">
                <a:highlight>
                  <a:srgbClr val="FFFF00"/>
                </a:highlight>
              </a:rPr>
              <a:t>nd</a:t>
            </a:r>
            <a:r>
              <a:rPr lang="en-US" dirty="0">
                <a:highlight>
                  <a:srgbClr val="FFFF00"/>
                </a:highlight>
              </a:rPr>
              <a:t> </a:t>
            </a:r>
            <a:r>
              <a:rPr lang="en-US" dirty="0" err="1">
                <a:highlight>
                  <a:srgbClr val="FFFF00"/>
                </a:highlight>
              </a:rPr>
              <a:t>arg</a:t>
            </a:r>
            <a:r>
              <a:rPr lang="en-US" dirty="0">
                <a:highlight>
                  <a:srgbClr val="FFFF00"/>
                </a:highlight>
              </a:rPr>
              <a:t>)</a:t>
            </a:r>
          </a:p>
          <a:p>
            <a:r>
              <a:rPr lang="en-US" dirty="0">
                <a:highlight>
                  <a:srgbClr val="FFFF00"/>
                </a:highlight>
              </a:rPr>
              <a:t>RDX – 0x00 (3</a:t>
            </a:r>
            <a:r>
              <a:rPr lang="en-US" baseline="30000" dirty="0">
                <a:highlight>
                  <a:srgbClr val="FFFF00"/>
                </a:highlight>
              </a:rPr>
              <a:t>rd</a:t>
            </a:r>
            <a:r>
              <a:rPr lang="en-US" dirty="0">
                <a:highlight>
                  <a:srgbClr val="FFFF00"/>
                </a:highlight>
              </a:rPr>
              <a:t> </a:t>
            </a:r>
            <a:r>
              <a:rPr lang="en-US" dirty="0" err="1">
                <a:highlight>
                  <a:srgbClr val="FFFF00"/>
                </a:highlight>
              </a:rPr>
              <a:t>arg</a:t>
            </a:r>
            <a:r>
              <a:rPr lang="en-US" dirty="0">
                <a:highlight>
                  <a:srgbClr val="FFFF00"/>
                </a:highlight>
              </a:rPr>
              <a:t>)</a:t>
            </a:r>
          </a:p>
          <a:p>
            <a:r>
              <a:rPr lang="en-US" dirty="0"/>
              <a:t>and that’s about it</a:t>
            </a:r>
          </a:p>
        </p:txBody>
      </p:sp>
      <p:sp>
        <p:nvSpPr>
          <p:cNvPr id="4" name="TextBox 3">
            <a:extLst>
              <a:ext uri="{FF2B5EF4-FFF2-40B4-BE49-F238E27FC236}">
                <a16:creationId xmlns:a16="http://schemas.microsoft.com/office/drawing/2014/main" id="{C188F922-05B3-C22D-957D-48E91E2189E7}"/>
              </a:ext>
            </a:extLst>
          </p:cNvPr>
          <p:cNvSpPr txBox="1"/>
          <p:nvPr/>
        </p:nvSpPr>
        <p:spPr>
          <a:xfrm>
            <a:off x="6425966" y="2516697"/>
            <a:ext cx="4932727" cy="2308324"/>
          </a:xfrm>
          <a:prstGeom prst="rect">
            <a:avLst/>
          </a:prstGeom>
          <a:noFill/>
        </p:spPr>
        <p:txBody>
          <a:bodyPr wrap="square" rtlCol="0">
            <a:spAutoFit/>
          </a:bodyPr>
          <a:lstStyle/>
          <a:p>
            <a:pPr algn="ctr"/>
            <a:r>
              <a:rPr lang="en-US" dirty="0">
                <a:highlight>
                  <a:srgbClr val="00FF00"/>
                </a:highlight>
              </a:rPr>
              <a:t>PUSH 0x3B</a:t>
            </a:r>
          </a:p>
          <a:p>
            <a:pPr algn="ctr"/>
            <a:r>
              <a:rPr lang="en-US" dirty="0">
                <a:highlight>
                  <a:srgbClr val="00FF00"/>
                </a:highlight>
              </a:rPr>
              <a:t>POP RAX</a:t>
            </a:r>
          </a:p>
          <a:p>
            <a:pPr algn="ctr"/>
            <a:r>
              <a:rPr lang="en-US" dirty="0">
                <a:highlight>
                  <a:srgbClr val="00FFFF"/>
                </a:highlight>
              </a:rPr>
              <a:t>MOV RBX, 0x0068732f6e69622f</a:t>
            </a:r>
          </a:p>
          <a:p>
            <a:pPr algn="ctr"/>
            <a:r>
              <a:rPr lang="en-US" dirty="0">
                <a:highlight>
                  <a:srgbClr val="00FFFF"/>
                </a:highlight>
              </a:rPr>
              <a:t>PUSH RBX</a:t>
            </a:r>
          </a:p>
          <a:p>
            <a:pPr algn="ctr"/>
            <a:r>
              <a:rPr lang="en-US" dirty="0">
                <a:highlight>
                  <a:srgbClr val="00FFFF"/>
                </a:highlight>
              </a:rPr>
              <a:t>MOV RDI, RSP</a:t>
            </a:r>
          </a:p>
          <a:p>
            <a:pPr algn="ctr"/>
            <a:r>
              <a:rPr lang="en-US" dirty="0">
                <a:highlight>
                  <a:srgbClr val="FFFF00"/>
                </a:highlight>
              </a:rPr>
              <a:t>XOR RSI, RSI</a:t>
            </a:r>
          </a:p>
          <a:p>
            <a:pPr algn="ctr"/>
            <a:r>
              <a:rPr lang="en-US" dirty="0">
                <a:highlight>
                  <a:srgbClr val="FFFF00"/>
                </a:highlight>
              </a:rPr>
              <a:t>XOR RDX, RDX</a:t>
            </a:r>
          </a:p>
          <a:p>
            <a:pPr algn="ctr"/>
            <a:r>
              <a:rPr lang="en-US" dirty="0"/>
              <a:t>SYSCALL</a:t>
            </a:r>
          </a:p>
        </p:txBody>
      </p:sp>
    </p:spTree>
    <p:extLst>
      <p:ext uri="{BB962C8B-B14F-4D97-AF65-F5344CB8AC3E}">
        <p14:creationId xmlns:p14="http://schemas.microsoft.com/office/powerpoint/2010/main" val="1776753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B23AD-95C4-6B89-C291-3CB8EBEF1681}"/>
              </a:ext>
            </a:extLst>
          </p:cNvPr>
          <p:cNvSpPr>
            <a:spLocks noGrp="1"/>
          </p:cNvSpPr>
          <p:nvPr>
            <p:ph type="title"/>
          </p:nvPr>
        </p:nvSpPr>
        <p:spPr/>
        <p:txBody>
          <a:bodyPr/>
          <a:lstStyle/>
          <a:p>
            <a:r>
              <a:rPr lang="en-US" dirty="0"/>
              <a:t>Writing our shellcode</a:t>
            </a:r>
          </a:p>
        </p:txBody>
      </p:sp>
      <p:sp>
        <p:nvSpPr>
          <p:cNvPr id="3" name="Content Placeholder 2">
            <a:extLst>
              <a:ext uri="{FF2B5EF4-FFF2-40B4-BE49-F238E27FC236}">
                <a16:creationId xmlns:a16="http://schemas.microsoft.com/office/drawing/2014/main" id="{CEA6939B-2975-A417-1298-2C56BB2A780E}"/>
              </a:ext>
            </a:extLst>
          </p:cNvPr>
          <p:cNvSpPr>
            <a:spLocks noGrp="1"/>
          </p:cNvSpPr>
          <p:nvPr>
            <p:ph idx="1"/>
          </p:nvPr>
        </p:nvSpPr>
        <p:spPr/>
        <p:txBody>
          <a:bodyPr/>
          <a:lstStyle/>
          <a:p>
            <a:pPr marL="0" indent="0">
              <a:buNone/>
            </a:pPr>
            <a:r>
              <a:rPr lang="en-US" dirty="0">
                <a:highlight>
                  <a:srgbClr val="FFFFFF"/>
                </a:highlight>
              </a:rPr>
              <a:t>While our shellcode should be mostly understood by now, this snippet calls for an explanation:</a:t>
            </a:r>
          </a:p>
          <a:p>
            <a:pPr marL="0" indent="0">
              <a:buNone/>
            </a:pPr>
            <a:endParaRPr lang="en-US" dirty="0">
              <a:highlight>
                <a:srgbClr val="FFFFFF"/>
              </a:highlight>
            </a:endParaRPr>
          </a:p>
          <a:p>
            <a:pPr marL="0" indent="0">
              <a:buNone/>
            </a:pPr>
            <a:endParaRPr lang="en-US" dirty="0">
              <a:highlight>
                <a:srgbClr val="FFFFFF"/>
              </a:highlight>
            </a:endParaRPr>
          </a:p>
          <a:p>
            <a:pPr marL="0" indent="0">
              <a:buNone/>
            </a:pPr>
            <a:endParaRPr lang="en-US" dirty="0">
              <a:highlight>
                <a:srgbClr val="FFFFFF"/>
              </a:highlight>
            </a:endParaRPr>
          </a:p>
          <a:p>
            <a:pPr>
              <a:buFontTx/>
              <a:buChar char="-"/>
            </a:pPr>
            <a:r>
              <a:rPr lang="en-US" dirty="0"/>
              <a:t>Remember the endianness discussion – we are pushing a “/bin/</a:t>
            </a:r>
            <a:r>
              <a:rPr lang="en-US" dirty="0" err="1"/>
              <a:t>sh</a:t>
            </a:r>
            <a:r>
              <a:rPr lang="en-US" dirty="0"/>
              <a:t>\x00” string in the form of a number. Therefore, we have to convert each character to its numeric value and input bytes-reversed</a:t>
            </a:r>
          </a:p>
          <a:p>
            <a:pPr lvl="1">
              <a:buFontTx/>
              <a:buChar char="-"/>
            </a:pPr>
            <a:r>
              <a:rPr lang="en-US" dirty="0"/>
              <a:t>If you’d put it through some hex-to-string tool without specifying endianness, you’d see “\x00hs/nib/”</a:t>
            </a:r>
          </a:p>
          <a:p>
            <a:pPr>
              <a:buFontTx/>
              <a:buChar char="-"/>
            </a:pPr>
            <a:r>
              <a:rPr lang="en-US" dirty="0"/>
              <a:t>Second thing is – </a:t>
            </a:r>
            <a:r>
              <a:rPr lang="en-US" dirty="0" err="1"/>
              <a:t>execve</a:t>
            </a:r>
            <a:r>
              <a:rPr lang="en-US" dirty="0"/>
              <a:t> asks for an address of string</a:t>
            </a:r>
          </a:p>
          <a:p>
            <a:pPr lvl="1">
              <a:buFontTx/>
              <a:buChar char="-"/>
            </a:pPr>
            <a:r>
              <a:rPr lang="en-US" dirty="0"/>
              <a:t>not a string itself</a:t>
            </a:r>
          </a:p>
          <a:p>
            <a:pPr lvl="1">
              <a:buFontTx/>
              <a:buChar char="-"/>
            </a:pPr>
            <a:r>
              <a:rPr lang="en-US" dirty="0"/>
              <a:t>this is achieved by pushing string on the stack (which now points to it)</a:t>
            </a:r>
          </a:p>
          <a:p>
            <a:pPr lvl="1">
              <a:buFontTx/>
              <a:buChar char="-"/>
            </a:pPr>
            <a:r>
              <a:rPr lang="en-US" dirty="0"/>
              <a:t>PUSH instruction does not support pushing immediate value bigger than 4 bytes. We have to use intermediate register</a:t>
            </a:r>
          </a:p>
        </p:txBody>
      </p:sp>
      <p:sp>
        <p:nvSpPr>
          <p:cNvPr id="5" name="TextBox 4">
            <a:extLst>
              <a:ext uri="{FF2B5EF4-FFF2-40B4-BE49-F238E27FC236}">
                <a16:creationId xmlns:a16="http://schemas.microsoft.com/office/drawing/2014/main" id="{24484081-C4E2-FC94-D5C1-0F5309E9CA00}"/>
              </a:ext>
            </a:extLst>
          </p:cNvPr>
          <p:cNvSpPr txBox="1"/>
          <p:nvPr/>
        </p:nvSpPr>
        <p:spPr>
          <a:xfrm>
            <a:off x="4002946" y="2430710"/>
            <a:ext cx="4186107" cy="923330"/>
          </a:xfrm>
          <a:prstGeom prst="rect">
            <a:avLst/>
          </a:prstGeom>
          <a:noFill/>
        </p:spPr>
        <p:txBody>
          <a:bodyPr wrap="square" rtlCol="0">
            <a:spAutoFit/>
          </a:bodyPr>
          <a:lstStyle/>
          <a:p>
            <a:pPr algn="ctr"/>
            <a:r>
              <a:rPr lang="en-US" dirty="0">
                <a:highlight>
                  <a:srgbClr val="FFFFFF"/>
                </a:highlight>
              </a:rPr>
              <a:t>MOV RBX, 0x0068732f6e69622f</a:t>
            </a:r>
          </a:p>
          <a:p>
            <a:pPr algn="ctr"/>
            <a:r>
              <a:rPr lang="en-US" dirty="0">
                <a:highlight>
                  <a:srgbClr val="FFFFFF"/>
                </a:highlight>
              </a:rPr>
              <a:t>PUSH RBX</a:t>
            </a:r>
          </a:p>
          <a:p>
            <a:pPr algn="ctr"/>
            <a:r>
              <a:rPr lang="en-US" dirty="0">
                <a:highlight>
                  <a:srgbClr val="FFFFFF"/>
                </a:highlight>
              </a:rPr>
              <a:t>MOV RDI, RSP</a:t>
            </a:r>
          </a:p>
        </p:txBody>
      </p:sp>
    </p:spTree>
    <p:extLst>
      <p:ext uri="{BB962C8B-B14F-4D97-AF65-F5344CB8AC3E}">
        <p14:creationId xmlns:p14="http://schemas.microsoft.com/office/powerpoint/2010/main" val="41745396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D8B6B-5AD1-2019-DD18-3B99A443341C}"/>
              </a:ext>
            </a:extLst>
          </p:cNvPr>
          <p:cNvSpPr>
            <a:spLocks noGrp="1"/>
          </p:cNvSpPr>
          <p:nvPr>
            <p:ph type="title"/>
          </p:nvPr>
        </p:nvSpPr>
        <p:spPr/>
        <p:txBody>
          <a:bodyPr/>
          <a:lstStyle/>
          <a:p>
            <a:r>
              <a:rPr lang="en-US" dirty="0" err="1"/>
              <a:t>Badchars</a:t>
            </a:r>
            <a:endParaRPr lang="en-US" dirty="0"/>
          </a:p>
        </p:txBody>
      </p:sp>
      <p:sp>
        <p:nvSpPr>
          <p:cNvPr id="3" name="Content Placeholder 2">
            <a:extLst>
              <a:ext uri="{FF2B5EF4-FFF2-40B4-BE49-F238E27FC236}">
                <a16:creationId xmlns:a16="http://schemas.microsoft.com/office/drawing/2014/main" id="{BF39ACBE-D37C-0013-9910-3E747A1DC84B}"/>
              </a:ext>
            </a:extLst>
          </p:cNvPr>
          <p:cNvSpPr>
            <a:spLocks noGrp="1"/>
          </p:cNvSpPr>
          <p:nvPr>
            <p:ph idx="1"/>
          </p:nvPr>
        </p:nvSpPr>
        <p:spPr/>
        <p:txBody>
          <a:bodyPr/>
          <a:lstStyle/>
          <a:p>
            <a:r>
              <a:rPr lang="en-US" dirty="0"/>
              <a:t>Often, programs will process some of the characters from our shellcode, effectively breaking it. Such characters are called bad characters, or </a:t>
            </a:r>
            <a:r>
              <a:rPr lang="en-US" dirty="0" err="1"/>
              <a:t>badchars</a:t>
            </a:r>
            <a:r>
              <a:rPr lang="en-US" dirty="0"/>
              <a:t>.</a:t>
            </a:r>
          </a:p>
          <a:p>
            <a:r>
              <a:rPr lang="en-US" dirty="0"/>
              <a:t>Most of the time </a:t>
            </a:r>
            <a:r>
              <a:rPr lang="en-US" dirty="0" err="1"/>
              <a:t>nullbyte</a:t>
            </a:r>
            <a:r>
              <a:rPr lang="en-US" dirty="0"/>
              <a:t> will be a </a:t>
            </a:r>
            <a:r>
              <a:rPr lang="en-US" dirty="0" err="1"/>
              <a:t>badchar</a:t>
            </a:r>
            <a:r>
              <a:rPr lang="en-US" dirty="0"/>
              <a:t> due to being string delimiter.</a:t>
            </a:r>
          </a:p>
          <a:p>
            <a:r>
              <a:rPr lang="en-US" dirty="0"/>
              <a:t>There are two tactics of bypassing </a:t>
            </a:r>
            <a:r>
              <a:rPr lang="en-US" dirty="0" err="1"/>
              <a:t>badchars</a:t>
            </a:r>
            <a:r>
              <a:rPr lang="en-US" dirty="0"/>
              <a:t>:</a:t>
            </a:r>
          </a:p>
          <a:p>
            <a:pPr lvl="1"/>
            <a:r>
              <a:rPr lang="en-US" dirty="0"/>
              <a:t>rewriting shellcode so that it does not contain them</a:t>
            </a:r>
          </a:p>
          <a:p>
            <a:pPr lvl="1"/>
            <a:r>
              <a:rPr lang="en-US" dirty="0"/>
              <a:t>encoding shellcode and using a dynamic decode routine during runtime (this is what payload encoders do)</a:t>
            </a:r>
          </a:p>
          <a:p>
            <a:r>
              <a:rPr lang="en-US" dirty="0"/>
              <a:t>In general, rewriting shorter shellcodes is feasible and relatively simple, the only thing needed is patience and creativity.</a:t>
            </a:r>
          </a:p>
          <a:p>
            <a:r>
              <a:rPr lang="en-US" dirty="0"/>
              <a:t>Encoders are a mile deep, explore them at your own peril</a:t>
            </a:r>
          </a:p>
          <a:p>
            <a:pPr lvl="1"/>
            <a:r>
              <a:rPr lang="en-US" dirty="0"/>
              <a:t>https://danielsauder.com/2015/08/26/an-analysis-of-shikata-ga-nai/</a:t>
            </a:r>
          </a:p>
        </p:txBody>
      </p:sp>
    </p:spTree>
    <p:extLst>
      <p:ext uri="{BB962C8B-B14F-4D97-AF65-F5344CB8AC3E}">
        <p14:creationId xmlns:p14="http://schemas.microsoft.com/office/powerpoint/2010/main" val="42748819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E279-101E-82D4-E1D7-C13D5002EB1F}"/>
              </a:ext>
            </a:extLst>
          </p:cNvPr>
          <p:cNvSpPr>
            <a:spLocks noGrp="1"/>
          </p:cNvSpPr>
          <p:nvPr>
            <p:ph type="title"/>
          </p:nvPr>
        </p:nvSpPr>
        <p:spPr/>
        <p:txBody>
          <a:bodyPr/>
          <a:lstStyle/>
          <a:p>
            <a:r>
              <a:rPr lang="en-US" dirty="0"/>
              <a:t>Brainstorming </a:t>
            </a:r>
            <a:r>
              <a:rPr lang="en-US" dirty="0" err="1"/>
              <a:t>nullbyte</a:t>
            </a:r>
            <a:r>
              <a:rPr lang="en-US" dirty="0"/>
              <a:t> evasion ideas</a:t>
            </a:r>
          </a:p>
        </p:txBody>
      </p:sp>
      <p:sp>
        <p:nvSpPr>
          <p:cNvPr id="3" name="Content Placeholder 2">
            <a:extLst>
              <a:ext uri="{FF2B5EF4-FFF2-40B4-BE49-F238E27FC236}">
                <a16:creationId xmlns:a16="http://schemas.microsoft.com/office/drawing/2014/main" id="{2EF2C5CD-BF82-8B8E-BBDE-275B1CD3BD94}"/>
              </a:ext>
            </a:extLst>
          </p:cNvPr>
          <p:cNvSpPr>
            <a:spLocks noGrp="1"/>
          </p:cNvSpPr>
          <p:nvPr>
            <p:ph idx="1"/>
          </p:nvPr>
        </p:nvSpPr>
        <p:spPr/>
        <p:txBody>
          <a:bodyPr>
            <a:normAutofit/>
          </a:bodyPr>
          <a:lstStyle/>
          <a:p>
            <a:r>
              <a:rPr lang="en-US" dirty="0"/>
              <a:t>MOV RAX, 0 -&gt; XOR RAX, RAX</a:t>
            </a:r>
          </a:p>
          <a:p>
            <a:r>
              <a:rPr lang="en-US" dirty="0"/>
              <a:t>MOV AX, 0x3B -&gt; PUSH 0x3B ; POP RAX</a:t>
            </a:r>
          </a:p>
          <a:p>
            <a:r>
              <a:rPr lang="en-US" dirty="0"/>
              <a:t>MOV EAX, 0x002F2F2F - &gt; MOV EAX, 0xFF1F2F2F ; INC EAX</a:t>
            </a:r>
          </a:p>
          <a:p>
            <a:r>
              <a:rPr lang="en-US" dirty="0"/>
              <a:t>MOV EAX, 0x002F2F2F - &gt; MOV EAX, 0x012F2F2F ; DEC EAX</a:t>
            </a:r>
          </a:p>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dirty="0"/>
              <a:t>I highly recommend tinkering with </a:t>
            </a:r>
            <a:r>
              <a:rPr lang="en-US" dirty="0" err="1"/>
              <a:t>msf-nasm_shell</a:t>
            </a:r>
            <a:r>
              <a:rPr lang="en-US" dirty="0"/>
              <a:t> to debug what instructions have </a:t>
            </a:r>
            <a:r>
              <a:rPr lang="en-US" dirty="0" err="1"/>
              <a:t>nullbytes</a:t>
            </a:r>
            <a:endParaRPr lang="en-US" dirty="0"/>
          </a:p>
        </p:txBody>
      </p:sp>
    </p:spTree>
    <p:extLst>
      <p:ext uri="{BB962C8B-B14F-4D97-AF65-F5344CB8AC3E}">
        <p14:creationId xmlns:p14="http://schemas.microsoft.com/office/powerpoint/2010/main" val="3998297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4FDA417-8E7B-2368-1E7E-ABED69230D80}"/>
              </a:ext>
            </a:extLst>
          </p:cNvPr>
          <p:cNvSpPr>
            <a:spLocks noGrp="1"/>
          </p:cNvSpPr>
          <p:nvPr>
            <p:ph type="ctrTitle"/>
          </p:nvPr>
        </p:nvSpPr>
        <p:spPr>
          <a:xfrm>
            <a:off x="1629102" y="2422433"/>
            <a:ext cx="8933796" cy="2013134"/>
          </a:xfrm>
        </p:spPr>
        <p:txBody>
          <a:bodyPr/>
          <a:lstStyle/>
          <a:p>
            <a:r>
              <a:rPr lang="en-US" dirty="0"/>
              <a:t>Assembly Primer</a:t>
            </a:r>
          </a:p>
        </p:txBody>
      </p:sp>
    </p:spTree>
    <p:extLst>
      <p:ext uri="{BB962C8B-B14F-4D97-AF65-F5344CB8AC3E}">
        <p14:creationId xmlns:p14="http://schemas.microsoft.com/office/powerpoint/2010/main" val="295291410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C88F3-38E2-52F1-8CD7-A94E9E26AC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2A91682-58C8-2587-66FE-76D9ABA0EF07}"/>
              </a:ext>
            </a:extLst>
          </p:cNvPr>
          <p:cNvSpPr>
            <a:spLocks noGrp="1"/>
          </p:cNvSpPr>
          <p:nvPr>
            <p:ph type="title"/>
          </p:nvPr>
        </p:nvSpPr>
        <p:spPr>
          <a:xfrm>
            <a:off x="1629156" y="2275166"/>
            <a:ext cx="8933688" cy="1465562"/>
          </a:xfrm>
        </p:spPr>
        <p:txBody>
          <a:bodyPr/>
          <a:lstStyle/>
          <a:p>
            <a:r>
              <a:rPr lang="en-US" dirty="0"/>
              <a:t>LAB 4</a:t>
            </a:r>
          </a:p>
        </p:txBody>
      </p:sp>
      <p:sp>
        <p:nvSpPr>
          <p:cNvPr id="5" name="Text Placeholder 4">
            <a:extLst>
              <a:ext uri="{FF2B5EF4-FFF2-40B4-BE49-F238E27FC236}">
                <a16:creationId xmlns:a16="http://schemas.microsoft.com/office/drawing/2014/main" id="{BF85E265-3E28-2CF8-1C30-F20C19771B72}"/>
              </a:ext>
            </a:extLst>
          </p:cNvPr>
          <p:cNvSpPr>
            <a:spLocks noGrp="1"/>
          </p:cNvSpPr>
          <p:nvPr>
            <p:ph type="body" idx="1"/>
          </p:nvPr>
        </p:nvSpPr>
        <p:spPr>
          <a:xfrm>
            <a:off x="1629156" y="3673700"/>
            <a:ext cx="8939784" cy="457200"/>
          </a:xfrm>
        </p:spPr>
        <p:txBody>
          <a:bodyPr/>
          <a:lstStyle/>
          <a:p>
            <a:r>
              <a:rPr lang="en-US" dirty="0"/>
              <a:t>Generating own shellcode, </a:t>
            </a:r>
            <a:r>
              <a:rPr lang="en-US" dirty="0" err="1"/>
              <a:t>nullbytes</a:t>
            </a:r>
            <a:r>
              <a:rPr lang="en-US" dirty="0"/>
              <a:t> challenge</a:t>
            </a:r>
          </a:p>
        </p:txBody>
      </p:sp>
      <p:sp>
        <p:nvSpPr>
          <p:cNvPr id="6" name="Text Placeholder 4">
            <a:extLst>
              <a:ext uri="{FF2B5EF4-FFF2-40B4-BE49-F238E27FC236}">
                <a16:creationId xmlns:a16="http://schemas.microsoft.com/office/drawing/2014/main" id="{23C52083-F1FE-3602-4D9A-ABE3D2A185CD}"/>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handout/lab4.pdf</a:t>
            </a:r>
          </a:p>
        </p:txBody>
      </p:sp>
      <p:grpSp>
        <p:nvGrpSpPr>
          <p:cNvPr id="10" name="Group 9">
            <a:extLst>
              <a:ext uri="{FF2B5EF4-FFF2-40B4-BE49-F238E27FC236}">
                <a16:creationId xmlns:a16="http://schemas.microsoft.com/office/drawing/2014/main" id="{205F7158-F2E2-2D18-C92C-0EBA64AD61B2}"/>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75888B01-28A7-B1AB-73A1-448FED3C3AA2}"/>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90D6234A-A459-3DA9-EBCC-67F31993ED8F}"/>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C89ACADB-637A-981F-BD4E-EDBB3259DA17}"/>
                </a:ext>
              </a:extLst>
            </p:cNvPr>
            <p:cNvSpPr txBox="1"/>
            <p:nvPr/>
          </p:nvSpPr>
          <p:spPr>
            <a:xfrm>
              <a:off x="1924051" y="1807305"/>
              <a:ext cx="1154546" cy="307777"/>
            </a:xfrm>
            <a:prstGeom prst="rect">
              <a:avLst/>
            </a:prstGeom>
            <a:noFill/>
          </p:spPr>
          <p:txBody>
            <a:bodyPr wrap="square" rtlCol="0">
              <a:spAutoFit/>
            </a:bodyPr>
            <a:lstStyle/>
            <a:p>
              <a:r>
                <a:rPr lang="en-US" sz="1400" dirty="0"/>
                <a:t>30 minutes</a:t>
              </a:r>
            </a:p>
          </p:txBody>
        </p:sp>
      </p:grpSp>
    </p:spTree>
    <p:extLst>
      <p:ext uri="{BB962C8B-B14F-4D97-AF65-F5344CB8AC3E}">
        <p14:creationId xmlns:p14="http://schemas.microsoft.com/office/powerpoint/2010/main" val="13250398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4EEE8-857A-7D6F-D581-9619C7BE2D9B}"/>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CE7ABB1-2A74-8566-6220-D38ED50991A6}"/>
              </a:ext>
            </a:extLst>
          </p:cNvPr>
          <p:cNvSpPr>
            <a:spLocks noGrp="1"/>
          </p:cNvSpPr>
          <p:nvPr>
            <p:ph type="ctrTitle"/>
          </p:nvPr>
        </p:nvSpPr>
        <p:spPr>
          <a:xfrm>
            <a:off x="1629102" y="2422433"/>
            <a:ext cx="8933796" cy="2013134"/>
          </a:xfrm>
        </p:spPr>
        <p:txBody>
          <a:bodyPr/>
          <a:lstStyle/>
          <a:p>
            <a:r>
              <a:rPr lang="en-US" dirty="0"/>
              <a:t>Mitigations</a:t>
            </a:r>
          </a:p>
        </p:txBody>
      </p:sp>
    </p:spTree>
    <p:extLst>
      <p:ext uri="{BB962C8B-B14F-4D97-AF65-F5344CB8AC3E}">
        <p14:creationId xmlns:p14="http://schemas.microsoft.com/office/powerpoint/2010/main" val="22425953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D7BB2-AC4B-83D3-5E63-BDF06532CF25}"/>
              </a:ext>
            </a:extLst>
          </p:cNvPr>
          <p:cNvSpPr>
            <a:spLocks noGrp="1"/>
          </p:cNvSpPr>
          <p:nvPr>
            <p:ph type="title"/>
          </p:nvPr>
        </p:nvSpPr>
        <p:spPr/>
        <p:txBody>
          <a:bodyPr/>
          <a:lstStyle/>
          <a:p>
            <a:r>
              <a:rPr lang="en-US" dirty="0"/>
              <a:t>Modern mitigations (Linux)</a:t>
            </a:r>
          </a:p>
        </p:txBody>
      </p:sp>
      <p:sp>
        <p:nvSpPr>
          <p:cNvPr id="3" name="Content Placeholder 2">
            <a:extLst>
              <a:ext uri="{FF2B5EF4-FFF2-40B4-BE49-F238E27FC236}">
                <a16:creationId xmlns:a16="http://schemas.microsoft.com/office/drawing/2014/main" id="{D14F89EE-371B-8901-47F8-39937D77A4C2}"/>
              </a:ext>
            </a:extLst>
          </p:cNvPr>
          <p:cNvSpPr>
            <a:spLocks noGrp="1"/>
          </p:cNvSpPr>
          <p:nvPr>
            <p:ph idx="1"/>
          </p:nvPr>
        </p:nvSpPr>
        <p:spPr/>
        <p:txBody>
          <a:bodyPr/>
          <a:lstStyle/>
          <a:p>
            <a:r>
              <a:rPr lang="en-US" dirty="0"/>
              <a:t>Prevalence of memory corruption bugs and their impact forced industry to invent some mitigations to make exploitation of such bugs much more difficult.</a:t>
            </a:r>
          </a:p>
          <a:p>
            <a:r>
              <a:rPr lang="en-US" dirty="0"/>
              <a:t>As we will see, they are at the same time highly effective and </a:t>
            </a:r>
            <a:r>
              <a:rPr lang="en-US" dirty="0" err="1"/>
              <a:t>bypassable</a:t>
            </a:r>
            <a:r>
              <a:rPr lang="en-US" dirty="0"/>
              <a:t>.</a:t>
            </a:r>
          </a:p>
          <a:p>
            <a:r>
              <a:rPr lang="en-US" dirty="0"/>
              <a:t>With all mitigations enabled, at the very least we are going to need two bugs to exploit the application</a:t>
            </a:r>
          </a:p>
          <a:p>
            <a:r>
              <a:rPr lang="en-US" dirty="0"/>
              <a:t>What we are going to cover</a:t>
            </a:r>
          </a:p>
          <a:p>
            <a:pPr lvl="1"/>
            <a:r>
              <a:rPr lang="en-US" dirty="0"/>
              <a:t>Stack canaries</a:t>
            </a:r>
          </a:p>
          <a:p>
            <a:pPr lvl="1"/>
            <a:r>
              <a:rPr lang="en-US" dirty="0"/>
              <a:t>NX/DEP</a:t>
            </a:r>
          </a:p>
          <a:p>
            <a:pPr lvl="1"/>
            <a:r>
              <a:rPr lang="en-US" dirty="0"/>
              <a:t>PIE/ASLR</a:t>
            </a:r>
          </a:p>
          <a:p>
            <a:pPr marL="274320" lvl="1" indent="0">
              <a:buNone/>
            </a:pPr>
            <a:endParaRPr lang="en-US" dirty="0"/>
          </a:p>
          <a:p>
            <a:pPr marL="274320" lvl="1" indent="0">
              <a:buNone/>
            </a:pPr>
            <a:endParaRPr lang="en-US" dirty="0"/>
          </a:p>
          <a:p>
            <a:r>
              <a:rPr lang="en-US" dirty="0"/>
              <a:t>For comparison, Windows offers (at least) the following mitigations: NX/DEP, ASLR/</a:t>
            </a:r>
            <a:r>
              <a:rPr lang="en-US" dirty="0" err="1"/>
              <a:t>kASLR</a:t>
            </a:r>
            <a:r>
              <a:rPr lang="en-US" dirty="0"/>
              <a:t>, CFG/</a:t>
            </a:r>
            <a:r>
              <a:rPr lang="en-US" dirty="0" err="1"/>
              <a:t>kCFG</a:t>
            </a:r>
            <a:r>
              <a:rPr lang="en-US" dirty="0"/>
              <a:t>, SMEP, ACG, CIG, CET, XFG, VBS, HVCI</a:t>
            </a:r>
          </a:p>
          <a:p>
            <a:pPr lvl="1"/>
            <a:r>
              <a:rPr lang="en-US" sz="1200" dirty="0"/>
              <a:t>Yup, that’s why starting your </a:t>
            </a:r>
            <a:r>
              <a:rPr lang="en-US" sz="1200" dirty="0" err="1"/>
              <a:t>binexp</a:t>
            </a:r>
            <a:r>
              <a:rPr lang="en-US" sz="1200" dirty="0"/>
              <a:t> adventure with Linux makes it a more streamlined experience ;]</a:t>
            </a:r>
          </a:p>
        </p:txBody>
      </p:sp>
    </p:spTree>
    <p:extLst>
      <p:ext uri="{BB962C8B-B14F-4D97-AF65-F5344CB8AC3E}">
        <p14:creationId xmlns:p14="http://schemas.microsoft.com/office/powerpoint/2010/main" val="19660471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42943-196A-721A-A369-52BA6BC278D7}"/>
              </a:ext>
            </a:extLst>
          </p:cNvPr>
          <p:cNvSpPr>
            <a:spLocks noGrp="1"/>
          </p:cNvSpPr>
          <p:nvPr>
            <p:ph type="title"/>
          </p:nvPr>
        </p:nvSpPr>
        <p:spPr/>
        <p:txBody>
          <a:bodyPr/>
          <a:lstStyle/>
          <a:p>
            <a:r>
              <a:rPr lang="en-US" dirty="0"/>
              <a:t>Stack canaries</a:t>
            </a:r>
          </a:p>
        </p:txBody>
      </p:sp>
      <p:sp>
        <p:nvSpPr>
          <p:cNvPr id="3" name="Content Placeholder 2">
            <a:extLst>
              <a:ext uri="{FF2B5EF4-FFF2-40B4-BE49-F238E27FC236}">
                <a16:creationId xmlns:a16="http://schemas.microsoft.com/office/drawing/2014/main" id="{2FCAC61B-8611-3A8C-7FB6-C2DF092B957B}"/>
              </a:ext>
            </a:extLst>
          </p:cNvPr>
          <p:cNvSpPr>
            <a:spLocks noGrp="1"/>
          </p:cNvSpPr>
          <p:nvPr>
            <p:ph idx="1"/>
          </p:nvPr>
        </p:nvSpPr>
        <p:spPr/>
        <p:txBody>
          <a:bodyPr/>
          <a:lstStyle/>
          <a:p>
            <a:r>
              <a:rPr lang="en-US" dirty="0"/>
              <a:t>Very simple, yet powerful</a:t>
            </a:r>
          </a:p>
          <a:p>
            <a:r>
              <a:rPr lang="en-US" dirty="0"/>
              <a:t>Canaries are randomly generated values that are pushed in every stack frame on top of saved RBP</a:t>
            </a:r>
          </a:p>
          <a:p>
            <a:pPr lvl="1"/>
            <a:r>
              <a:rPr lang="en-US" dirty="0"/>
              <a:t>canary value is generated once per binary execution and stays the same across function calls. Its’ value is stored in qword [fs:0x28]</a:t>
            </a:r>
          </a:p>
          <a:p>
            <a:r>
              <a:rPr lang="en-US" dirty="0"/>
              <a:t>When </a:t>
            </a:r>
            <a:r>
              <a:rPr lang="en-US" dirty="0" err="1"/>
              <a:t>RETurning</a:t>
            </a:r>
            <a:r>
              <a:rPr lang="en-US" dirty="0"/>
              <a:t> from function calls, value on stack is checked against reference value</a:t>
            </a:r>
          </a:p>
          <a:p>
            <a:r>
              <a:rPr lang="en-US" dirty="0"/>
              <a:t>If there is no match (value is corrupted by overflow for example), program crashes</a:t>
            </a:r>
          </a:p>
          <a:p>
            <a:r>
              <a:rPr lang="en-US" dirty="0"/>
              <a:t>Two major ways of bypassing:</a:t>
            </a:r>
          </a:p>
          <a:p>
            <a:pPr lvl="1"/>
            <a:r>
              <a:rPr lang="en-US" dirty="0"/>
              <a:t>leaking cookie value either from stack or [fs:0x28] and aligning it correctly in overflow payload</a:t>
            </a:r>
          </a:p>
          <a:p>
            <a:pPr lvl="1"/>
            <a:r>
              <a:rPr lang="en-US" dirty="0"/>
              <a:t>precise overwrite bugs that do not affect the cookie</a:t>
            </a:r>
          </a:p>
        </p:txBody>
      </p:sp>
    </p:spTree>
    <p:extLst>
      <p:ext uri="{BB962C8B-B14F-4D97-AF65-F5344CB8AC3E}">
        <p14:creationId xmlns:p14="http://schemas.microsoft.com/office/powerpoint/2010/main" val="39192023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B70D0-B27C-C237-7A16-CD432A05A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E9C1E-06D7-3339-5BC2-381FA73E27C7}"/>
              </a:ext>
            </a:extLst>
          </p:cNvPr>
          <p:cNvSpPr>
            <a:spLocks noGrp="1"/>
          </p:cNvSpPr>
          <p:nvPr>
            <p:ph type="title"/>
          </p:nvPr>
        </p:nvSpPr>
        <p:spPr/>
        <p:txBody>
          <a:bodyPr/>
          <a:lstStyle/>
          <a:p>
            <a:r>
              <a:rPr lang="en-US" dirty="0"/>
              <a:t>Stack canaries</a:t>
            </a:r>
          </a:p>
        </p:txBody>
      </p:sp>
      <p:pic>
        <p:nvPicPr>
          <p:cNvPr id="5" name="Picture 4">
            <a:extLst>
              <a:ext uri="{FF2B5EF4-FFF2-40B4-BE49-F238E27FC236}">
                <a16:creationId xmlns:a16="http://schemas.microsoft.com/office/drawing/2014/main" id="{FE28722E-DFE9-ED20-1950-5128BEA3754D}"/>
              </a:ext>
            </a:extLst>
          </p:cNvPr>
          <p:cNvPicPr>
            <a:picLocks noChangeAspect="1"/>
          </p:cNvPicPr>
          <p:nvPr/>
        </p:nvPicPr>
        <p:blipFill>
          <a:blip r:embed="rId2"/>
          <a:stretch>
            <a:fillRect/>
          </a:stretch>
        </p:blipFill>
        <p:spPr>
          <a:xfrm>
            <a:off x="408264" y="1469447"/>
            <a:ext cx="11375472" cy="4745959"/>
          </a:xfrm>
          <a:prstGeom prst="rect">
            <a:avLst/>
          </a:prstGeom>
        </p:spPr>
      </p:pic>
    </p:spTree>
    <p:extLst>
      <p:ext uri="{BB962C8B-B14F-4D97-AF65-F5344CB8AC3E}">
        <p14:creationId xmlns:p14="http://schemas.microsoft.com/office/powerpoint/2010/main" val="11496645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C5F966-8921-7F63-708E-42B1A0A42D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220617-B25D-2926-1DDE-405002A089D8}"/>
              </a:ext>
            </a:extLst>
          </p:cNvPr>
          <p:cNvSpPr>
            <a:spLocks noGrp="1"/>
          </p:cNvSpPr>
          <p:nvPr>
            <p:ph type="title"/>
          </p:nvPr>
        </p:nvSpPr>
        <p:spPr>
          <a:xfrm>
            <a:off x="1629156" y="2275166"/>
            <a:ext cx="8933688" cy="1465562"/>
          </a:xfrm>
        </p:spPr>
        <p:txBody>
          <a:bodyPr/>
          <a:lstStyle/>
          <a:p>
            <a:r>
              <a:rPr lang="en-US" dirty="0"/>
              <a:t>LAB 5</a:t>
            </a:r>
          </a:p>
        </p:txBody>
      </p:sp>
      <p:sp>
        <p:nvSpPr>
          <p:cNvPr id="5" name="Text Placeholder 4">
            <a:extLst>
              <a:ext uri="{FF2B5EF4-FFF2-40B4-BE49-F238E27FC236}">
                <a16:creationId xmlns:a16="http://schemas.microsoft.com/office/drawing/2014/main" id="{AA8D4E0B-C729-EF30-1653-120FF4E221D6}"/>
              </a:ext>
            </a:extLst>
          </p:cNvPr>
          <p:cNvSpPr>
            <a:spLocks noGrp="1"/>
          </p:cNvSpPr>
          <p:nvPr>
            <p:ph type="body" idx="1"/>
          </p:nvPr>
        </p:nvSpPr>
        <p:spPr>
          <a:xfrm>
            <a:off x="1629156" y="3673700"/>
            <a:ext cx="8939784" cy="457200"/>
          </a:xfrm>
        </p:spPr>
        <p:txBody>
          <a:bodyPr/>
          <a:lstStyle/>
          <a:p>
            <a:r>
              <a:rPr lang="en-US" dirty="0"/>
              <a:t>Bypassing stack canaries</a:t>
            </a:r>
          </a:p>
        </p:txBody>
      </p:sp>
      <p:sp>
        <p:nvSpPr>
          <p:cNvPr id="6" name="Text Placeholder 4">
            <a:extLst>
              <a:ext uri="{FF2B5EF4-FFF2-40B4-BE49-F238E27FC236}">
                <a16:creationId xmlns:a16="http://schemas.microsoft.com/office/drawing/2014/main" id="{8CDD553A-C1BE-7BE0-B275-F8F4CECDD405}"/>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handout/lab5.pdf</a:t>
            </a:r>
          </a:p>
        </p:txBody>
      </p:sp>
      <p:grpSp>
        <p:nvGrpSpPr>
          <p:cNvPr id="10" name="Group 9">
            <a:extLst>
              <a:ext uri="{FF2B5EF4-FFF2-40B4-BE49-F238E27FC236}">
                <a16:creationId xmlns:a16="http://schemas.microsoft.com/office/drawing/2014/main" id="{42A8C184-E1B5-A9B2-52CE-5FCF4B7F6E5A}"/>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D4A2299E-2BFE-55F9-30CA-DA541D7CA7C8}"/>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BC698817-659C-E863-EA4D-B479B37D07C3}"/>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EAEBF128-DC73-492F-27FC-ED5C39A38646}"/>
                </a:ext>
              </a:extLst>
            </p:cNvPr>
            <p:cNvSpPr txBox="1"/>
            <p:nvPr/>
          </p:nvSpPr>
          <p:spPr>
            <a:xfrm>
              <a:off x="1924051" y="1807305"/>
              <a:ext cx="1154546" cy="307777"/>
            </a:xfrm>
            <a:prstGeom prst="rect">
              <a:avLst/>
            </a:prstGeom>
            <a:noFill/>
          </p:spPr>
          <p:txBody>
            <a:bodyPr wrap="square" rtlCol="0">
              <a:spAutoFit/>
            </a:bodyPr>
            <a:lstStyle/>
            <a:p>
              <a:r>
                <a:rPr lang="en-US" sz="1400" dirty="0"/>
                <a:t>60 minutes</a:t>
              </a:r>
            </a:p>
          </p:txBody>
        </p:sp>
      </p:grpSp>
    </p:spTree>
    <p:extLst>
      <p:ext uri="{BB962C8B-B14F-4D97-AF65-F5344CB8AC3E}">
        <p14:creationId xmlns:p14="http://schemas.microsoft.com/office/powerpoint/2010/main" val="8095918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939D03-6012-C943-B0D4-91826A0177DC}"/>
              </a:ext>
            </a:extLst>
          </p:cNvPr>
          <p:cNvSpPr>
            <a:spLocks noGrp="1"/>
          </p:cNvSpPr>
          <p:nvPr>
            <p:ph type="title"/>
          </p:nvPr>
        </p:nvSpPr>
        <p:spPr/>
        <p:txBody>
          <a:bodyPr/>
          <a:lstStyle/>
          <a:p>
            <a:r>
              <a:rPr lang="en-US" dirty="0"/>
              <a:t>NX/DEP</a:t>
            </a:r>
          </a:p>
        </p:txBody>
      </p:sp>
      <p:sp>
        <p:nvSpPr>
          <p:cNvPr id="5" name="Content Placeholder 4">
            <a:extLst>
              <a:ext uri="{FF2B5EF4-FFF2-40B4-BE49-F238E27FC236}">
                <a16:creationId xmlns:a16="http://schemas.microsoft.com/office/drawing/2014/main" id="{34AE21D9-0016-9D7B-5449-BB136A89F95A}"/>
              </a:ext>
            </a:extLst>
          </p:cNvPr>
          <p:cNvSpPr>
            <a:spLocks noGrp="1"/>
          </p:cNvSpPr>
          <p:nvPr>
            <p:ph idx="1"/>
          </p:nvPr>
        </p:nvSpPr>
        <p:spPr/>
        <p:txBody>
          <a:bodyPr/>
          <a:lstStyle/>
          <a:p>
            <a:r>
              <a:rPr lang="en-US" dirty="0"/>
              <a:t>No-Execute or Data Execution Prevention are two names to describe the same security mechanism – make the memory regions that contain data non-executable</a:t>
            </a:r>
          </a:p>
          <a:p>
            <a:r>
              <a:rPr lang="en-US" dirty="0"/>
              <a:t>Most importantly, this affects stack</a:t>
            </a:r>
          </a:p>
          <a:p>
            <a:r>
              <a:rPr lang="en-US" dirty="0"/>
              <a:t>If execution is attempted from memory region marked as NX, program crashes</a:t>
            </a:r>
          </a:p>
          <a:p>
            <a:r>
              <a:rPr lang="en-US" dirty="0"/>
              <a:t>This effectively prohibits us from placing our own code in memory and returning to it</a:t>
            </a:r>
          </a:p>
          <a:p>
            <a:r>
              <a:rPr lang="en-US" dirty="0"/>
              <a:t>Bypassing this mitigation requires an entirely new school of thought, enter ROP – Return Oriented Programming</a:t>
            </a:r>
          </a:p>
        </p:txBody>
      </p:sp>
    </p:spTree>
    <p:extLst>
      <p:ext uri="{BB962C8B-B14F-4D97-AF65-F5344CB8AC3E}">
        <p14:creationId xmlns:p14="http://schemas.microsoft.com/office/powerpoint/2010/main" val="344535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1060E-C399-E34B-9DBF-2E000C00869A}"/>
              </a:ext>
            </a:extLst>
          </p:cNvPr>
          <p:cNvSpPr>
            <a:spLocks noGrp="1"/>
          </p:cNvSpPr>
          <p:nvPr>
            <p:ph type="title"/>
          </p:nvPr>
        </p:nvSpPr>
        <p:spPr/>
        <p:txBody>
          <a:bodyPr/>
          <a:lstStyle/>
          <a:p>
            <a:r>
              <a:rPr lang="en-US" dirty="0"/>
              <a:t>Sections and program memory</a:t>
            </a:r>
          </a:p>
        </p:txBody>
      </p:sp>
      <p:sp>
        <p:nvSpPr>
          <p:cNvPr id="3" name="Content Placeholder 2">
            <a:extLst>
              <a:ext uri="{FF2B5EF4-FFF2-40B4-BE49-F238E27FC236}">
                <a16:creationId xmlns:a16="http://schemas.microsoft.com/office/drawing/2014/main" id="{8ACA6423-36FC-2FD2-5601-0BFC96329B2A}"/>
              </a:ext>
            </a:extLst>
          </p:cNvPr>
          <p:cNvSpPr>
            <a:spLocks noGrp="1"/>
          </p:cNvSpPr>
          <p:nvPr>
            <p:ph idx="1"/>
          </p:nvPr>
        </p:nvSpPr>
        <p:spPr/>
        <p:txBody>
          <a:bodyPr/>
          <a:lstStyle/>
          <a:p>
            <a:r>
              <a:rPr lang="en-US" dirty="0"/>
              <a:t>To continue further we have to briefly touch on two topics</a:t>
            </a:r>
          </a:p>
          <a:p>
            <a:pPr lvl="1"/>
            <a:r>
              <a:rPr lang="en-US" dirty="0"/>
              <a:t>Binary sections</a:t>
            </a:r>
          </a:p>
          <a:p>
            <a:pPr lvl="1"/>
            <a:r>
              <a:rPr lang="en-US" dirty="0"/>
              <a:t>How programs are mapped into memory</a:t>
            </a:r>
          </a:p>
          <a:p>
            <a:r>
              <a:rPr lang="en-US" dirty="0"/>
              <a:t>We will just scratch the surface here. There is quite a bit of depth in both topics that is way beyond scope of this workshop</a:t>
            </a:r>
          </a:p>
        </p:txBody>
      </p:sp>
    </p:spTree>
    <p:extLst>
      <p:ext uri="{BB962C8B-B14F-4D97-AF65-F5344CB8AC3E}">
        <p14:creationId xmlns:p14="http://schemas.microsoft.com/office/powerpoint/2010/main" val="41321201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D03B0-BCB2-4576-8003-CEC64D65DB6B}"/>
              </a:ext>
            </a:extLst>
          </p:cNvPr>
          <p:cNvSpPr>
            <a:spLocks noGrp="1"/>
          </p:cNvSpPr>
          <p:nvPr>
            <p:ph type="title"/>
          </p:nvPr>
        </p:nvSpPr>
        <p:spPr/>
        <p:txBody>
          <a:bodyPr/>
          <a:lstStyle/>
          <a:p>
            <a:r>
              <a:rPr lang="en-US" dirty="0"/>
              <a:t>Binary sections</a:t>
            </a:r>
          </a:p>
        </p:txBody>
      </p:sp>
      <p:sp>
        <p:nvSpPr>
          <p:cNvPr id="3" name="Content Placeholder 2">
            <a:extLst>
              <a:ext uri="{FF2B5EF4-FFF2-40B4-BE49-F238E27FC236}">
                <a16:creationId xmlns:a16="http://schemas.microsoft.com/office/drawing/2014/main" id="{B4F15204-0CA7-F00D-AD12-9215E0399F47}"/>
              </a:ext>
            </a:extLst>
          </p:cNvPr>
          <p:cNvSpPr>
            <a:spLocks noGrp="1"/>
          </p:cNvSpPr>
          <p:nvPr>
            <p:ph idx="1"/>
          </p:nvPr>
        </p:nvSpPr>
        <p:spPr>
          <a:xfrm>
            <a:off x="1066800" y="1891284"/>
            <a:ext cx="5107497" cy="4324122"/>
          </a:xfrm>
        </p:spPr>
        <p:txBody>
          <a:bodyPr/>
          <a:lstStyle/>
          <a:p>
            <a:r>
              <a:rPr lang="en-US" dirty="0"/>
              <a:t>Compiled binaries are not just a blobs of code/data, there is underlying structure dependent on executable file format</a:t>
            </a:r>
          </a:p>
          <a:p>
            <a:pPr lvl="1"/>
            <a:r>
              <a:rPr lang="en-US" dirty="0"/>
              <a:t>Linux uses ELF, windows uses PE. Both are loosely based on COFF (trivia for curious minds)</a:t>
            </a:r>
          </a:p>
          <a:p>
            <a:r>
              <a:rPr lang="en-US" dirty="0"/>
              <a:t>Sections form the backbone of executables. These are named parts of file that contain specific types of data. Few examples:</a:t>
            </a:r>
          </a:p>
          <a:p>
            <a:pPr lvl="1"/>
            <a:r>
              <a:rPr lang="en-US" dirty="0"/>
              <a:t>.text – contains the actual code that gets executed</a:t>
            </a:r>
          </a:p>
          <a:p>
            <a:pPr lvl="1"/>
            <a:r>
              <a:rPr lang="en-US" dirty="0"/>
              <a:t>.</a:t>
            </a:r>
            <a:r>
              <a:rPr lang="en-US" dirty="0" err="1"/>
              <a:t>rodata</a:t>
            </a:r>
            <a:r>
              <a:rPr lang="en-US" dirty="0"/>
              <a:t> – read-only data, contains data that will not change throughout execution, for example static strings</a:t>
            </a:r>
          </a:p>
          <a:p>
            <a:pPr lvl="1"/>
            <a:r>
              <a:rPr lang="en-US" dirty="0"/>
              <a:t>.data – initialized global variables</a:t>
            </a:r>
          </a:p>
          <a:p>
            <a:pPr lvl="1"/>
            <a:r>
              <a:rPr lang="en-US" dirty="0"/>
              <a:t>.</a:t>
            </a:r>
            <a:r>
              <a:rPr lang="en-US" dirty="0" err="1"/>
              <a:t>bss</a:t>
            </a:r>
            <a:r>
              <a:rPr lang="en-US" dirty="0"/>
              <a:t> – uninitialized global variables</a:t>
            </a:r>
          </a:p>
        </p:txBody>
      </p:sp>
      <p:pic>
        <p:nvPicPr>
          <p:cNvPr id="5" name="Picture 4">
            <a:extLst>
              <a:ext uri="{FF2B5EF4-FFF2-40B4-BE49-F238E27FC236}">
                <a16:creationId xmlns:a16="http://schemas.microsoft.com/office/drawing/2014/main" id="{A38D33DB-49A7-C136-571C-2FAAB52AEADF}"/>
              </a:ext>
            </a:extLst>
          </p:cNvPr>
          <p:cNvPicPr>
            <a:picLocks noChangeAspect="1"/>
          </p:cNvPicPr>
          <p:nvPr/>
        </p:nvPicPr>
        <p:blipFill>
          <a:blip r:embed="rId2"/>
          <a:stretch>
            <a:fillRect/>
          </a:stretch>
        </p:blipFill>
        <p:spPr>
          <a:xfrm>
            <a:off x="6174297" y="2355734"/>
            <a:ext cx="5582286" cy="2727995"/>
          </a:xfrm>
          <a:prstGeom prst="rect">
            <a:avLst/>
          </a:prstGeom>
        </p:spPr>
      </p:pic>
      <p:sp>
        <p:nvSpPr>
          <p:cNvPr id="6" name="TextBox 5">
            <a:extLst>
              <a:ext uri="{FF2B5EF4-FFF2-40B4-BE49-F238E27FC236}">
                <a16:creationId xmlns:a16="http://schemas.microsoft.com/office/drawing/2014/main" id="{F6AEFF22-9218-4305-C822-DF1042ED77DF}"/>
              </a:ext>
            </a:extLst>
          </p:cNvPr>
          <p:cNvSpPr txBox="1"/>
          <p:nvPr/>
        </p:nvSpPr>
        <p:spPr>
          <a:xfrm>
            <a:off x="7224724" y="5187902"/>
            <a:ext cx="3481431" cy="307777"/>
          </a:xfrm>
          <a:prstGeom prst="rect">
            <a:avLst/>
          </a:prstGeom>
          <a:noFill/>
        </p:spPr>
        <p:txBody>
          <a:bodyPr wrap="square" rtlCol="0">
            <a:spAutoFit/>
          </a:bodyPr>
          <a:lstStyle/>
          <a:p>
            <a:r>
              <a:rPr lang="en-US" sz="1400" dirty="0"/>
              <a:t>Exemplary dumped sections from ELF</a:t>
            </a:r>
          </a:p>
        </p:txBody>
      </p:sp>
    </p:spTree>
    <p:extLst>
      <p:ext uri="{BB962C8B-B14F-4D97-AF65-F5344CB8AC3E}">
        <p14:creationId xmlns:p14="http://schemas.microsoft.com/office/powerpoint/2010/main" val="13880845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1139C-CB4B-574B-3390-0C78B33075CE}"/>
              </a:ext>
            </a:extLst>
          </p:cNvPr>
          <p:cNvSpPr>
            <a:spLocks noGrp="1"/>
          </p:cNvSpPr>
          <p:nvPr>
            <p:ph type="title"/>
          </p:nvPr>
        </p:nvSpPr>
        <p:spPr/>
        <p:txBody>
          <a:bodyPr/>
          <a:lstStyle/>
          <a:p>
            <a:r>
              <a:rPr lang="en-US" dirty="0"/>
              <a:t>Mapping programs to memory</a:t>
            </a:r>
          </a:p>
        </p:txBody>
      </p:sp>
      <p:sp>
        <p:nvSpPr>
          <p:cNvPr id="3" name="Content Placeholder 2">
            <a:extLst>
              <a:ext uri="{FF2B5EF4-FFF2-40B4-BE49-F238E27FC236}">
                <a16:creationId xmlns:a16="http://schemas.microsoft.com/office/drawing/2014/main" id="{F312B919-FD33-D819-D15F-9E69681F74E6}"/>
              </a:ext>
            </a:extLst>
          </p:cNvPr>
          <p:cNvSpPr>
            <a:spLocks noGrp="1"/>
          </p:cNvSpPr>
          <p:nvPr>
            <p:ph idx="1"/>
          </p:nvPr>
        </p:nvSpPr>
        <p:spPr/>
        <p:txBody>
          <a:bodyPr/>
          <a:lstStyle/>
          <a:p>
            <a:r>
              <a:rPr lang="en-US" dirty="0"/>
              <a:t>Binary cannot be run in the void. It first has to be loaded in the memory, together with any libraries it depends on.</a:t>
            </a:r>
          </a:p>
          <a:p>
            <a:r>
              <a:rPr lang="en-US" dirty="0"/>
              <a:t>Every program gets its own virtual address space provided by OS.</a:t>
            </a:r>
          </a:p>
          <a:p>
            <a:r>
              <a:rPr lang="en-US" dirty="0"/>
              <a:t>This is what sections are used for - loader maps them in the memory of the program and assigns necessary permissions (r/w/x)</a:t>
            </a:r>
          </a:p>
          <a:p>
            <a:pPr lvl="1"/>
            <a:r>
              <a:rPr lang="en-US" dirty="0"/>
              <a:t>For example, .text section becomes a memory region with read/execute privileges.</a:t>
            </a:r>
          </a:p>
          <a:p>
            <a:r>
              <a:rPr lang="en-US" dirty="0"/>
              <a:t>Any necessary dependencies are mapped into the program’s address space too</a:t>
            </a:r>
          </a:p>
          <a:p>
            <a:pPr lvl="1"/>
            <a:r>
              <a:rPr lang="en-US" dirty="0"/>
              <a:t>Linux uses .so (shared object) library files, Windows users are probably familiar with its counterpart – DLLs</a:t>
            </a:r>
          </a:p>
          <a:p>
            <a:r>
              <a:rPr lang="en-US" dirty="0"/>
              <a:t>After loading binaries into memory, other vital regions are mapped (such as stack or heap)</a:t>
            </a:r>
          </a:p>
          <a:p>
            <a:r>
              <a:rPr lang="en-US" dirty="0"/>
              <a:t>Finally, code starts executing at entry point</a:t>
            </a:r>
          </a:p>
          <a:p>
            <a:endParaRPr lang="en-US" dirty="0"/>
          </a:p>
        </p:txBody>
      </p:sp>
    </p:spTree>
    <p:extLst>
      <p:ext uri="{BB962C8B-B14F-4D97-AF65-F5344CB8AC3E}">
        <p14:creationId xmlns:p14="http://schemas.microsoft.com/office/powerpoint/2010/main" val="18662325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70AB4-C30C-B869-AF98-156835C9D9A4}"/>
              </a:ext>
            </a:extLst>
          </p:cNvPr>
          <p:cNvSpPr>
            <a:spLocks noGrp="1"/>
          </p:cNvSpPr>
          <p:nvPr>
            <p:ph type="title"/>
          </p:nvPr>
        </p:nvSpPr>
        <p:spPr/>
        <p:txBody>
          <a:bodyPr/>
          <a:lstStyle/>
          <a:p>
            <a:r>
              <a:rPr lang="en-US" dirty="0"/>
              <a:t>What assembly is NOT</a:t>
            </a:r>
          </a:p>
        </p:txBody>
      </p:sp>
      <p:sp>
        <p:nvSpPr>
          <p:cNvPr id="3" name="Content Placeholder 2">
            <a:extLst>
              <a:ext uri="{FF2B5EF4-FFF2-40B4-BE49-F238E27FC236}">
                <a16:creationId xmlns:a16="http://schemas.microsoft.com/office/drawing/2014/main" id="{B23BA9AC-A733-8CAA-0AF6-249AEDA31ABD}"/>
              </a:ext>
            </a:extLst>
          </p:cNvPr>
          <p:cNvSpPr>
            <a:spLocks noGrp="1"/>
          </p:cNvSpPr>
          <p:nvPr>
            <p:ph idx="1"/>
          </p:nvPr>
        </p:nvSpPr>
        <p:spPr/>
        <p:txBody>
          <a:bodyPr/>
          <a:lstStyle/>
          <a:p>
            <a:r>
              <a:rPr lang="en-US" dirty="0"/>
              <a:t>Magic indecipherable language requiring forbidden knowledge to understand</a:t>
            </a:r>
          </a:p>
          <a:p>
            <a:endParaRPr lang="en-US" dirty="0"/>
          </a:p>
        </p:txBody>
      </p:sp>
    </p:spTree>
    <p:extLst>
      <p:ext uri="{BB962C8B-B14F-4D97-AF65-F5344CB8AC3E}">
        <p14:creationId xmlns:p14="http://schemas.microsoft.com/office/powerpoint/2010/main" val="14389766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2887-FB88-7FE8-43B4-5050A63FFDBC}"/>
              </a:ext>
            </a:extLst>
          </p:cNvPr>
          <p:cNvSpPr>
            <a:spLocks noGrp="1"/>
          </p:cNvSpPr>
          <p:nvPr>
            <p:ph type="title"/>
          </p:nvPr>
        </p:nvSpPr>
        <p:spPr/>
        <p:txBody>
          <a:bodyPr>
            <a:normAutofit/>
          </a:bodyPr>
          <a:lstStyle/>
          <a:p>
            <a:r>
              <a:rPr lang="en-US" dirty="0"/>
              <a:t>Mapping example</a:t>
            </a:r>
          </a:p>
        </p:txBody>
      </p:sp>
      <p:pic>
        <p:nvPicPr>
          <p:cNvPr id="7" name="Picture 6">
            <a:extLst>
              <a:ext uri="{FF2B5EF4-FFF2-40B4-BE49-F238E27FC236}">
                <a16:creationId xmlns:a16="http://schemas.microsoft.com/office/drawing/2014/main" id="{9D4CB55D-EF08-C7F5-04F5-6F9D34D84B4F}"/>
              </a:ext>
            </a:extLst>
          </p:cNvPr>
          <p:cNvPicPr>
            <a:picLocks noChangeAspect="1"/>
          </p:cNvPicPr>
          <p:nvPr/>
        </p:nvPicPr>
        <p:blipFill>
          <a:blip r:embed="rId3"/>
          <a:stretch>
            <a:fillRect/>
          </a:stretch>
        </p:blipFill>
        <p:spPr>
          <a:xfrm>
            <a:off x="1223787" y="2146767"/>
            <a:ext cx="9744425" cy="4237397"/>
          </a:xfrm>
          <a:prstGeom prst="rect">
            <a:avLst/>
          </a:prstGeom>
        </p:spPr>
      </p:pic>
      <p:sp>
        <p:nvSpPr>
          <p:cNvPr id="8" name="TextBox 7">
            <a:extLst>
              <a:ext uri="{FF2B5EF4-FFF2-40B4-BE49-F238E27FC236}">
                <a16:creationId xmlns:a16="http://schemas.microsoft.com/office/drawing/2014/main" id="{85C9C18F-2FC1-3DEE-1061-CBFBE73A9009}"/>
              </a:ext>
            </a:extLst>
          </p:cNvPr>
          <p:cNvSpPr txBox="1"/>
          <p:nvPr/>
        </p:nvSpPr>
        <p:spPr>
          <a:xfrm>
            <a:off x="3631732" y="1561992"/>
            <a:ext cx="4928534" cy="584775"/>
          </a:xfrm>
          <a:prstGeom prst="rect">
            <a:avLst/>
          </a:prstGeom>
          <a:noFill/>
        </p:spPr>
        <p:txBody>
          <a:bodyPr wrap="square" rtlCol="0">
            <a:spAutoFit/>
          </a:bodyPr>
          <a:lstStyle/>
          <a:p>
            <a:r>
              <a:rPr lang="en-US" sz="1600" dirty="0"/>
              <a:t>Here’s exemplary mapping with no NX enabled.</a:t>
            </a:r>
          </a:p>
          <a:p>
            <a:pPr algn="ctr"/>
            <a:r>
              <a:rPr lang="en-US" sz="1600" dirty="0"/>
              <a:t>Notice stack’s permissions</a:t>
            </a:r>
          </a:p>
        </p:txBody>
      </p:sp>
      <p:sp>
        <p:nvSpPr>
          <p:cNvPr id="9" name="Rectangle 8">
            <a:extLst>
              <a:ext uri="{FF2B5EF4-FFF2-40B4-BE49-F238E27FC236}">
                <a16:creationId xmlns:a16="http://schemas.microsoft.com/office/drawing/2014/main" id="{390995ED-0A92-88AB-DD23-B7D275BD503F}"/>
              </a:ext>
            </a:extLst>
          </p:cNvPr>
          <p:cNvSpPr/>
          <p:nvPr/>
        </p:nvSpPr>
        <p:spPr>
          <a:xfrm>
            <a:off x="6627303" y="6082018"/>
            <a:ext cx="998290" cy="201336"/>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7445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D017A-DD68-5288-2DE9-D67B464A0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43F400-1EB5-BA48-9B7D-6F25EDC7993F}"/>
              </a:ext>
            </a:extLst>
          </p:cNvPr>
          <p:cNvSpPr>
            <a:spLocks noGrp="1"/>
          </p:cNvSpPr>
          <p:nvPr>
            <p:ph type="title"/>
          </p:nvPr>
        </p:nvSpPr>
        <p:spPr/>
        <p:txBody>
          <a:bodyPr>
            <a:normAutofit/>
          </a:bodyPr>
          <a:lstStyle/>
          <a:p>
            <a:r>
              <a:rPr lang="en-US" dirty="0"/>
              <a:t>Mapping example</a:t>
            </a:r>
          </a:p>
        </p:txBody>
      </p:sp>
      <p:pic>
        <p:nvPicPr>
          <p:cNvPr id="4" name="Picture 3">
            <a:extLst>
              <a:ext uri="{FF2B5EF4-FFF2-40B4-BE49-F238E27FC236}">
                <a16:creationId xmlns:a16="http://schemas.microsoft.com/office/drawing/2014/main" id="{896DF44D-3065-EF47-AC84-482BA9818202}"/>
              </a:ext>
            </a:extLst>
          </p:cNvPr>
          <p:cNvPicPr>
            <a:picLocks noChangeAspect="1"/>
          </p:cNvPicPr>
          <p:nvPr/>
        </p:nvPicPr>
        <p:blipFill>
          <a:blip r:embed="rId2"/>
          <a:stretch>
            <a:fillRect/>
          </a:stretch>
        </p:blipFill>
        <p:spPr>
          <a:xfrm>
            <a:off x="908337" y="2146767"/>
            <a:ext cx="10375325" cy="4337706"/>
          </a:xfrm>
          <a:prstGeom prst="rect">
            <a:avLst/>
          </a:prstGeom>
        </p:spPr>
      </p:pic>
      <p:sp>
        <p:nvSpPr>
          <p:cNvPr id="5" name="TextBox 4">
            <a:extLst>
              <a:ext uri="{FF2B5EF4-FFF2-40B4-BE49-F238E27FC236}">
                <a16:creationId xmlns:a16="http://schemas.microsoft.com/office/drawing/2014/main" id="{828B8D7A-928A-36A6-71E9-BBFD09FD4697}"/>
              </a:ext>
            </a:extLst>
          </p:cNvPr>
          <p:cNvSpPr txBox="1"/>
          <p:nvPr/>
        </p:nvSpPr>
        <p:spPr>
          <a:xfrm>
            <a:off x="4052929" y="1561992"/>
            <a:ext cx="4086140" cy="584775"/>
          </a:xfrm>
          <a:prstGeom prst="rect">
            <a:avLst/>
          </a:prstGeom>
          <a:noFill/>
        </p:spPr>
        <p:txBody>
          <a:bodyPr wrap="square" rtlCol="0">
            <a:spAutoFit/>
          </a:bodyPr>
          <a:lstStyle/>
          <a:p>
            <a:pPr algn="ctr"/>
            <a:r>
              <a:rPr lang="en-US" sz="1600" dirty="0"/>
              <a:t>Here’s the same binary with NX enabled.</a:t>
            </a:r>
          </a:p>
          <a:p>
            <a:pPr algn="ctr"/>
            <a:r>
              <a:rPr lang="en-US" sz="1600" dirty="0"/>
              <a:t>Notice stack’s permissions</a:t>
            </a:r>
          </a:p>
        </p:txBody>
      </p:sp>
      <p:sp>
        <p:nvSpPr>
          <p:cNvPr id="6" name="Rectangle 5">
            <a:extLst>
              <a:ext uri="{FF2B5EF4-FFF2-40B4-BE49-F238E27FC236}">
                <a16:creationId xmlns:a16="http://schemas.microsoft.com/office/drawing/2014/main" id="{FD08144D-F058-40FC-5DF7-7E6E9F36FB2A}"/>
              </a:ext>
            </a:extLst>
          </p:cNvPr>
          <p:cNvSpPr/>
          <p:nvPr/>
        </p:nvSpPr>
        <p:spPr>
          <a:xfrm>
            <a:off x="6652470" y="6308521"/>
            <a:ext cx="1040235" cy="175952"/>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9191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97AB6-E443-42FE-295D-5A8C8311182F}"/>
              </a:ext>
            </a:extLst>
          </p:cNvPr>
          <p:cNvSpPr>
            <a:spLocks noGrp="1"/>
          </p:cNvSpPr>
          <p:nvPr>
            <p:ph type="title"/>
          </p:nvPr>
        </p:nvSpPr>
        <p:spPr/>
        <p:txBody>
          <a:bodyPr>
            <a:normAutofit/>
          </a:bodyPr>
          <a:lstStyle/>
          <a:p>
            <a:r>
              <a:rPr lang="en-US" dirty="0"/>
              <a:t>ROP</a:t>
            </a:r>
          </a:p>
        </p:txBody>
      </p:sp>
      <p:sp>
        <p:nvSpPr>
          <p:cNvPr id="3" name="Content Placeholder 2">
            <a:extLst>
              <a:ext uri="{FF2B5EF4-FFF2-40B4-BE49-F238E27FC236}">
                <a16:creationId xmlns:a16="http://schemas.microsoft.com/office/drawing/2014/main" id="{62FA6C46-D807-6B0B-504C-23635DC1C01B}"/>
              </a:ext>
            </a:extLst>
          </p:cNvPr>
          <p:cNvSpPr>
            <a:spLocks noGrp="1"/>
          </p:cNvSpPr>
          <p:nvPr>
            <p:ph idx="1"/>
          </p:nvPr>
        </p:nvSpPr>
        <p:spPr>
          <a:xfrm>
            <a:off x="1066800" y="1505390"/>
            <a:ext cx="10058400" cy="4861854"/>
          </a:xfrm>
        </p:spPr>
        <p:txBody>
          <a:bodyPr>
            <a:normAutofit lnSpcReduction="10000"/>
          </a:bodyPr>
          <a:lstStyle/>
          <a:p>
            <a:r>
              <a:rPr lang="en-US" dirty="0"/>
              <a:t>Now that we know how NX/DEP is achieved (by removing executable memory permissions from data regions), lets introduce ROP</a:t>
            </a:r>
          </a:p>
          <a:p>
            <a:r>
              <a:rPr lang="en-US" dirty="0"/>
              <a:t>ROP or Return-Oriented Programming is a brilliant technique basing on the idea of code reuse.</a:t>
            </a:r>
          </a:p>
          <a:p>
            <a:r>
              <a:rPr lang="en-US" dirty="0"/>
              <a:t>By reusing code from the executables that are already mapped into memory (program’s binary and libraries) it is most of the time possible to craft a functional shellcode</a:t>
            </a:r>
          </a:p>
          <a:p>
            <a:r>
              <a:rPr lang="en-US" dirty="0"/>
              <a:t>To achieve this, exploit developer :</a:t>
            </a:r>
          </a:p>
          <a:p>
            <a:pPr lvl="1"/>
            <a:r>
              <a:rPr lang="en-US" dirty="0"/>
              <a:t>looks for assembly instruction chains (called gadgets) that end with RET in the target binary</a:t>
            </a:r>
          </a:p>
          <a:p>
            <a:pPr lvl="1"/>
            <a:r>
              <a:rPr lang="en-US" dirty="0"/>
              <a:t>drafts a functional shellcode using these instruction chains (called ROP chain)</a:t>
            </a:r>
          </a:p>
          <a:p>
            <a:pPr lvl="1"/>
            <a:r>
              <a:rPr lang="en-US" dirty="0"/>
              <a:t>places </a:t>
            </a:r>
            <a:r>
              <a:rPr lang="en-US" u="sng" dirty="0"/>
              <a:t>addresses pointing to gadgets</a:t>
            </a:r>
            <a:r>
              <a:rPr lang="en-US" dirty="0"/>
              <a:t> on the stack, one after another</a:t>
            </a:r>
          </a:p>
          <a:p>
            <a:pPr lvl="1"/>
            <a:r>
              <a:rPr lang="en-US" dirty="0"/>
              <a:t>using memory corruption bug, overwrites RIP to point to the first gadget</a:t>
            </a:r>
          </a:p>
          <a:p>
            <a:pPr lvl="1"/>
            <a:r>
              <a:rPr lang="en-US" dirty="0"/>
              <a:t>program starts executing these small assembly instruction sets. Since each is ending with RET, they will pop address of next one from the stack and continue execution.</a:t>
            </a:r>
          </a:p>
          <a:p>
            <a:pPr marL="0" indent="0">
              <a:buNone/>
            </a:pPr>
            <a:r>
              <a:rPr lang="en-US" dirty="0"/>
              <a:t>The important part is that stack is not containing code anymore, just pointers to pieces of legitimate code that are fetched through RETs into RIP. This does not violate NX/DEP since it’s not stack memory that is being executed. Through creative combining these pieces, malicious effect is achieved.</a:t>
            </a:r>
          </a:p>
          <a:p>
            <a:pPr marL="0" indent="0" algn="ctr">
              <a:buNone/>
            </a:pPr>
            <a:r>
              <a:rPr lang="en-US" dirty="0"/>
              <a:t>We are definitely in dire need of visuals for this one!</a:t>
            </a:r>
          </a:p>
        </p:txBody>
      </p:sp>
    </p:spTree>
    <p:extLst>
      <p:ext uri="{BB962C8B-B14F-4D97-AF65-F5344CB8AC3E}">
        <p14:creationId xmlns:p14="http://schemas.microsoft.com/office/powerpoint/2010/main" val="3871075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12CCC-9824-066D-C4DF-3693FFFED991}"/>
              </a:ext>
            </a:extLst>
          </p:cNvPr>
          <p:cNvSpPr>
            <a:spLocks noGrp="1"/>
          </p:cNvSpPr>
          <p:nvPr>
            <p:ph type="title"/>
          </p:nvPr>
        </p:nvSpPr>
        <p:spPr>
          <a:xfrm>
            <a:off x="1066800" y="416092"/>
            <a:ext cx="10058400" cy="1010946"/>
          </a:xfrm>
        </p:spPr>
        <p:txBody>
          <a:bodyPr/>
          <a:lstStyle/>
          <a:p>
            <a:r>
              <a:rPr lang="en-US" dirty="0"/>
              <a:t>ROP</a:t>
            </a:r>
          </a:p>
        </p:txBody>
      </p:sp>
      <p:sp>
        <p:nvSpPr>
          <p:cNvPr id="3" name="Content Placeholder 2">
            <a:extLst>
              <a:ext uri="{FF2B5EF4-FFF2-40B4-BE49-F238E27FC236}">
                <a16:creationId xmlns:a16="http://schemas.microsoft.com/office/drawing/2014/main" id="{4F445409-A3E6-F34A-13B8-124866D2573E}"/>
              </a:ext>
            </a:extLst>
          </p:cNvPr>
          <p:cNvSpPr>
            <a:spLocks noGrp="1"/>
          </p:cNvSpPr>
          <p:nvPr>
            <p:ph idx="1"/>
          </p:nvPr>
        </p:nvSpPr>
        <p:spPr>
          <a:xfrm>
            <a:off x="1066800" y="1175368"/>
            <a:ext cx="10058400" cy="4324122"/>
          </a:xfrm>
        </p:spPr>
        <p:txBody>
          <a:bodyPr/>
          <a:lstStyle/>
          <a:p>
            <a:pPr marL="0" indent="0" algn="ctr">
              <a:buNone/>
            </a:pPr>
            <a:r>
              <a:rPr lang="en-US" dirty="0"/>
              <a:t>The following is how an exploit developer would look for instruction chains with </a:t>
            </a:r>
            <a:r>
              <a:rPr lang="en-US" dirty="0" err="1"/>
              <a:t>rp</a:t>
            </a:r>
            <a:r>
              <a:rPr lang="en-US" dirty="0"/>
              <a:t>++. </a:t>
            </a:r>
          </a:p>
          <a:p>
            <a:pPr marL="0" indent="0" algn="ctr">
              <a:buNone/>
            </a:pPr>
            <a:r>
              <a:rPr lang="en-US" dirty="0"/>
              <a:t>You can see offset in a binary where each chain begins and its constituent instructions. The idea is to combine such chains into something useful. Essentially, it’s puzzle-like </a:t>
            </a:r>
            <a:r>
              <a:rPr lang="en-US" dirty="0" err="1"/>
              <a:t>shellcoding</a:t>
            </a:r>
            <a:r>
              <a:rPr lang="en-US" dirty="0"/>
              <a:t> with constraints.</a:t>
            </a:r>
          </a:p>
        </p:txBody>
      </p:sp>
      <p:pic>
        <p:nvPicPr>
          <p:cNvPr id="5" name="Picture 4">
            <a:extLst>
              <a:ext uri="{FF2B5EF4-FFF2-40B4-BE49-F238E27FC236}">
                <a16:creationId xmlns:a16="http://schemas.microsoft.com/office/drawing/2014/main" id="{A5B97628-887F-F7FA-1079-1EAD5B276FB0}"/>
              </a:ext>
            </a:extLst>
          </p:cNvPr>
          <p:cNvPicPr>
            <a:picLocks noChangeAspect="1"/>
          </p:cNvPicPr>
          <p:nvPr/>
        </p:nvPicPr>
        <p:blipFill>
          <a:blip r:embed="rId2"/>
          <a:stretch>
            <a:fillRect/>
          </a:stretch>
        </p:blipFill>
        <p:spPr>
          <a:xfrm>
            <a:off x="1434526" y="2295370"/>
            <a:ext cx="9322947" cy="4053455"/>
          </a:xfrm>
          <a:prstGeom prst="rect">
            <a:avLst/>
          </a:prstGeom>
        </p:spPr>
      </p:pic>
    </p:spTree>
    <p:extLst>
      <p:ext uri="{BB962C8B-B14F-4D97-AF65-F5344CB8AC3E}">
        <p14:creationId xmlns:p14="http://schemas.microsoft.com/office/powerpoint/2010/main" val="391461014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03CE0C-3C29-0DDD-794B-7DCE10F0205E}"/>
              </a:ext>
            </a:extLst>
          </p:cNvPr>
          <p:cNvSpPr>
            <a:spLocks noGrp="1"/>
          </p:cNvSpPr>
          <p:nvPr>
            <p:ph type="title"/>
          </p:nvPr>
        </p:nvSpPr>
        <p:spPr/>
        <p:txBody>
          <a:bodyPr/>
          <a:lstStyle/>
          <a:p>
            <a:r>
              <a:rPr lang="en-US" dirty="0" err="1"/>
              <a:t>Libc</a:t>
            </a:r>
            <a:r>
              <a:rPr lang="en-US" dirty="0"/>
              <a:t> ROP chain</a:t>
            </a:r>
          </a:p>
        </p:txBody>
      </p:sp>
      <p:sp>
        <p:nvSpPr>
          <p:cNvPr id="3" name="Content Placeholder 2">
            <a:extLst>
              <a:ext uri="{FF2B5EF4-FFF2-40B4-BE49-F238E27FC236}">
                <a16:creationId xmlns:a16="http://schemas.microsoft.com/office/drawing/2014/main" id="{0C72B690-A312-A154-7229-FC539C0A26D1}"/>
              </a:ext>
            </a:extLst>
          </p:cNvPr>
          <p:cNvSpPr>
            <a:spLocks noGrp="1"/>
          </p:cNvSpPr>
          <p:nvPr>
            <p:ph idx="1"/>
          </p:nvPr>
        </p:nvSpPr>
        <p:spPr>
          <a:xfrm>
            <a:off x="1066800" y="1653540"/>
            <a:ext cx="10058400" cy="4324122"/>
          </a:xfrm>
        </p:spPr>
        <p:txBody>
          <a:bodyPr/>
          <a:lstStyle/>
          <a:p>
            <a:r>
              <a:rPr lang="en-US" dirty="0"/>
              <a:t>Below is a draft of ROP chain I’ve prepared from the gadgets pulled from </a:t>
            </a:r>
            <a:r>
              <a:rPr lang="en-US" dirty="0" err="1"/>
              <a:t>libc</a:t>
            </a:r>
            <a:r>
              <a:rPr lang="en-US" dirty="0"/>
              <a:t>. </a:t>
            </a:r>
          </a:p>
          <a:p>
            <a:r>
              <a:rPr lang="en-US" dirty="0"/>
              <a:t>Imagine them being executed sequentially, it is essentially our shell-spawning shellcode from earlier chapter done with different instructions.</a:t>
            </a:r>
          </a:p>
        </p:txBody>
      </p:sp>
      <p:sp>
        <p:nvSpPr>
          <p:cNvPr id="5" name="TextBox 4">
            <a:extLst>
              <a:ext uri="{FF2B5EF4-FFF2-40B4-BE49-F238E27FC236}">
                <a16:creationId xmlns:a16="http://schemas.microsoft.com/office/drawing/2014/main" id="{C4D57208-F905-3455-B787-50AD62B67564}"/>
              </a:ext>
            </a:extLst>
          </p:cNvPr>
          <p:cNvSpPr txBox="1"/>
          <p:nvPr/>
        </p:nvSpPr>
        <p:spPr>
          <a:xfrm>
            <a:off x="3362935" y="2798710"/>
            <a:ext cx="5466127" cy="1754326"/>
          </a:xfrm>
          <a:prstGeom prst="rect">
            <a:avLst/>
          </a:prstGeom>
          <a:noFill/>
        </p:spPr>
        <p:txBody>
          <a:bodyPr wrap="square">
            <a:spAutoFit/>
          </a:bodyPr>
          <a:lstStyle/>
          <a:p>
            <a:r>
              <a:rPr lang="en-US" dirty="0"/>
              <a:t>0x7d1b2:	 </a:t>
            </a:r>
            <a:r>
              <a:rPr lang="en-US" dirty="0" err="1"/>
              <a:t>xor</a:t>
            </a:r>
            <a:r>
              <a:rPr lang="en-US" dirty="0"/>
              <a:t> </a:t>
            </a:r>
            <a:r>
              <a:rPr lang="en-US" dirty="0" err="1"/>
              <a:t>edx</a:t>
            </a:r>
            <a:r>
              <a:rPr lang="en-US" dirty="0"/>
              <a:t>, </a:t>
            </a:r>
            <a:r>
              <a:rPr lang="en-US" dirty="0" err="1"/>
              <a:t>edx</a:t>
            </a:r>
            <a:r>
              <a:rPr lang="en-US" dirty="0"/>
              <a:t> ; mov </a:t>
            </a:r>
            <a:r>
              <a:rPr lang="en-US" dirty="0" err="1"/>
              <a:t>eax</a:t>
            </a:r>
            <a:r>
              <a:rPr lang="en-US" dirty="0"/>
              <a:t>, </a:t>
            </a:r>
            <a:r>
              <a:rPr lang="en-US" dirty="0" err="1"/>
              <a:t>edx</a:t>
            </a:r>
            <a:r>
              <a:rPr lang="en-US" dirty="0"/>
              <a:t> ; ret</a:t>
            </a:r>
          </a:p>
          <a:p>
            <a:r>
              <a:rPr lang="en-US" dirty="0"/>
              <a:t>0x3f80b: 	pop </a:t>
            </a:r>
            <a:r>
              <a:rPr lang="en-US" dirty="0" err="1"/>
              <a:t>rax</a:t>
            </a:r>
            <a:r>
              <a:rPr lang="en-US" dirty="0"/>
              <a:t> ; ret</a:t>
            </a:r>
          </a:p>
          <a:p>
            <a:r>
              <a:rPr lang="en-US" dirty="0"/>
              <a:t>0x3b – </a:t>
            </a:r>
            <a:r>
              <a:rPr lang="en-US" dirty="0" err="1"/>
              <a:t>execve</a:t>
            </a:r>
            <a:r>
              <a:rPr lang="en-US" dirty="0"/>
              <a:t> </a:t>
            </a:r>
            <a:r>
              <a:rPr lang="en-US" dirty="0" err="1"/>
              <a:t>syscall</a:t>
            </a:r>
            <a:r>
              <a:rPr lang="en-US" dirty="0"/>
              <a:t> no.</a:t>
            </a:r>
          </a:p>
          <a:p>
            <a:r>
              <a:rPr lang="en-US" dirty="0"/>
              <a:t>0x28bb2: 	pop </a:t>
            </a:r>
            <a:r>
              <a:rPr lang="en-US" dirty="0" err="1"/>
              <a:t>rdi</a:t>
            </a:r>
            <a:r>
              <a:rPr lang="en-US" dirty="0"/>
              <a:t> ; ret</a:t>
            </a:r>
          </a:p>
          <a:p>
            <a:r>
              <a:rPr lang="en-US" dirty="0"/>
              <a:t>&lt;</a:t>
            </a:r>
            <a:r>
              <a:rPr lang="en-US" dirty="0" err="1"/>
              <a:t>libc</a:t>
            </a:r>
            <a:r>
              <a:rPr lang="en-US" dirty="0"/>
              <a:t> /bin/</a:t>
            </a:r>
            <a:r>
              <a:rPr lang="en-US" dirty="0" err="1"/>
              <a:t>sh</a:t>
            </a:r>
            <a:r>
              <a:rPr lang="en-US" dirty="0"/>
              <a:t> address*&gt;</a:t>
            </a:r>
          </a:p>
          <a:p>
            <a:r>
              <a:rPr lang="en-US" dirty="0"/>
              <a:t>0xfc77e: 	</a:t>
            </a:r>
            <a:r>
              <a:rPr lang="en-US" dirty="0" err="1"/>
              <a:t>xor</a:t>
            </a:r>
            <a:r>
              <a:rPr lang="en-US" dirty="0"/>
              <a:t> </a:t>
            </a:r>
            <a:r>
              <a:rPr lang="en-US" dirty="0" err="1"/>
              <a:t>esi</a:t>
            </a:r>
            <a:r>
              <a:rPr lang="en-US" dirty="0"/>
              <a:t>, </a:t>
            </a:r>
            <a:r>
              <a:rPr lang="en-US" dirty="0" err="1"/>
              <a:t>esi</a:t>
            </a:r>
            <a:r>
              <a:rPr lang="en-US" dirty="0"/>
              <a:t> ; </a:t>
            </a:r>
            <a:r>
              <a:rPr lang="en-US" dirty="0" err="1"/>
              <a:t>syscall</a:t>
            </a:r>
            <a:endParaRPr lang="en-US" dirty="0"/>
          </a:p>
        </p:txBody>
      </p:sp>
      <p:sp>
        <p:nvSpPr>
          <p:cNvPr id="6" name="TextBox 5">
            <a:extLst>
              <a:ext uri="{FF2B5EF4-FFF2-40B4-BE49-F238E27FC236}">
                <a16:creationId xmlns:a16="http://schemas.microsoft.com/office/drawing/2014/main" id="{171D0D57-696A-3A67-4604-9BCFB5F9F5D8}"/>
              </a:ext>
            </a:extLst>
          </p:cNvPr>
          <p:cNvSpPr txBox="1"/>
          <p:nvPr/>
        </p:nvSpPr>
        <p:spPr>
          <a:xfrm>
            <a:off x="748017" y="5566916"/>
            <a:ext cx="10695964" cy="830997"/>
          </a:xfrm>
          <a:prstGeom prst="rect">
            <a:avLst/>
          </a:prstGeom>
          <a:noFill/>
        </p:spPr>
        <p:txBody>
          <a:bodyPr wrap="square" rtlCol="0">
            <a:spAutoFit/>
          </a:bodyPr>
          <a:lstStyle/>
          <a:p>
            <a:r>
              <a:rPr lang="en-US" sz="1200" dirty="0"/>
              <a:t>*what’s with the </a:t>
            </a:r>
            <a:r>
              <a:rPr lang="en-US" sz="1200" dirty="0" err="1"/>
              <a:t>libc</a:t>
            </a:r>
            <a:r>
              <a:rPr lang="en-US" sz="1200" dirty="0"/>
              <a:t> address? Turns out </a:t>
            </a:r>
            <a:r>
              <a:rPr lang="en-US" sz="1200" dirty="0" err="1"/>
              <a:t>libc</a:t>
            </a:r>
            <a:r>
              <a:rPr lang="en-US" sz="1200" dirty="0"/>
              <a:t> library contains hardcoded string “/bin/</a:t>
            </a:r>
            <a:r>
              <a:rPr lang="en-US" sz="1200" dirty="0" err="1"/>
              <a:t>sh</a:t>
            </a:r>
            <a:r>
              <a:rPr lang="en-US" sz="1200" dirty="0"/>
              <a:t>”, which is extremely useful for us as we can just point to its’ address in </a:t>
            </a:r>
            <a:r>
              <a:rPr lang="en-US" sz="1200" dirty="0" err="1"/>
              <a:t>execve</a:t>
            </a:r>
            <a:r>
              <a:rPr lang="en-US" sz="1200" dirty="0"/>
              <a:t> </a:t>
            </a:r>
            <a:r>
              <a:rPr lang="en-US" sz="1200" dirty="0" err="1"/>
              <a:t>syscall</a:t>
            </a:r>
            <a:r>
              <a:rPr lang="en-US" sz="1200" dirty="0"/>
              <a:t>.</a:t>
            </a:r>
          </a:p>
          <a:p>
            <a:endParaRPr lang="en-US" sz="1200" dirty="0"/>
          </a:p>
          <a:p>
            <a:r>
              <a:rPr lang="en-US" sz="1200" dirty="0"/>
              <a:t>btw – </a:t>
            </a:r>
            <a:r>
              <a:rPr lang="en-US" sz="1200" dirty="0" err="1"/>
              <a:t>libc</a:t>
            </a:r>
            <a:r>
              <a:rPr lang="en-US" sz="1200" dirty="0"/>
              <a:t> is always mapped into program’s memory if dynamically linked (default </a:t>
            </a:r>
            <a:r>
              <a:rPr lang="en-US" sz="1200" dirty="0" err="1"/>
              <a:t>behaviour</a:t>
            </a:r>
            <a:r>
              <a:rPr lang="en-US" sz="1200" dirty="0"/>
              <a:t>)</a:t>
            </a:r>
          </a:p>
        </p:txBody>
      </p:sp>
    </p:spTree>
    <p:extLst>
      <p:ext uri="{BB962C8B-B14F-4D97-AF65-F5344CB8AC3E}">
        <p14:creationId xmlns:p14="http://schemas.microsoft.com/office/powerpoint/2010/main" val="22355405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86B86-AC23-07B9-94CA-FD5A30940605}"/>
              </a:ext>
            </a:extLst>
          </p:cNvPr>
          <p:cNvSpPr>
            <a:spLocks noGrp="1"/>
          </p:cNvSpPr>
          <p:nvPr>
            <p:ph type="title"/>
          </p:nvPr>
        </p:nvSpPr>
        <p:spPr>
          <a:xfrm>
            <a:off x="1066800" y="281868"/>
            <a:ext cx="10058400" cy="1010946"/>
          </a:xfrm>
        </p:spPr>
        <p:txBody>
          <a:bodyPr/>
          <a:lstStyle/>
          <a:p>
            <a:r>
              <a:rPr lang="en-US" dirty="0"/>
              <a:t>ROP visualized</a:t>
            </a:r>
          </a:p>
        </p:txBody>
      </p:sp>
      <p:pic>
        <p:nvPicPr>
          <p:cNvPr id="7" name="Picture 6">
            <a:extLst>
              <a:ext uri="{FF2B5EF4-FFF2-40B4-BE49-F238E27FC236}">
                <a16:creationId xmlns:a16="http://schemas.microsoft.com/office/drawing/2014/main" id="{180B9B87-E6A3-6159-AE5B-37BC1BB4F9EF}"/>
              </a:ext>
            </a:extLst>
          </p:cNvPr>
          <p:cNvPicPr>
            <a:picLocks noChangeAspect="1"/>
          </p:cNvPicPr>
          <p:nvPr/>
        </p:nvPicPr>
        <p:blipFill>
          <a:blip r:embed="rId2"/>
          <a:stretch>
            <a:fillRect/>
          </a:stretch>
        </p:blipFill>
        <p:spPr>
          <a:xfrm>
            <a:off x="1415670" y="1139678"/>
            <a:ext cx="9360659" cy="5311456"/>
          </a:xfrm>
          <a:prstGeom prst="rect">
            <a:avLst/>
          </a:prstGeom>
        </p:spPr>
      </p:pic>
    </p:spTree>
    <p:extLst>
      <p:ext uri="{BB962C8B-B14F-4D97-AF65-F5344CB8AC3E}">
        <p14:creationId xmlns:p14="http://schemas.microsoft.com/office/powerpoint/2010/main" val="4350349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AEFEE-9ECA-BE83-C40F-6218A3449C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40280-2EBA-4215-9228-B8EFD12D5272}"/>
              </a:ext>
            </a:extLst>
          </p:cNvPr>
          <p:cNvSpPr>
            <a:spLocks noGrp="1"/>
          </p:cNvSpPr>
          <p:nvPr>
            <p:ph type="title"/>
          </p:nvPr>
        </p:nvSpPr>
        <p:spPr>
          <a:xfrm>
            <a:off x="1066800" y="281868"/>
            <a:ext cx="10058400" cy="1010946"/>
          </a:xfrm>
        </p:spPr>
        <p:txBody>
          <a:bodyPr/>
          <a:lstStyle/>
          <a:p>
            <a:r>
              <a:rPr lang="en-US" dirty="0"/>
              <a:t>ROP visualized</a:t>
            </a:r>
          </a:p>
        </p:txBody>
      </p:sp>
      <p:pic>
        <p:nvPicPr>
          <p:cNvPr id="4" name="Picture 3">
            <a:extLst>
              <a:ext uri="{FF2B5EF4-FFF2-40B4-BE49-F238E27FC236}">
                <a16:creationId xmlns:a16="http://schemas.microsoft.com/office/drawing/2014/main" id="{FB7C455A-000B-B3DA-639F-DE24BAF013A1}"/>
              </a:ext>
            </a:extLst>
          </p:cNvPr>
          <p:cNvPicPr>
            <a:picLocks noChangeAspect="1"/>
          </p:cNvPicPr>
          <p:nvPr/>
        </p:nvPicPr>
        <p:blipFill>
          <a:blip r:embed="rId3"/>
          <a:stretch>
            <a:fillRect/>
          </a:stretch>
        </p:blipFill>
        <p:spPr>
          <a:xfrm>
            <a:off x="387291" y="1047973"/>
            <a:ext cx="11417417" cy="5370810"/>
          </a:xfrm>
          <a:prstGeom prst="rect">
            <a:avLst/>
          </a:prstGeom>
        </p:spPr>
      </p:pic>
    </p:spTree>
    <p:extLst>
      <p:ext uri="{BB962C8B-B14F-4D97-AF65-F5344CB8AC3E}">
        <p14:creationId xmlns:p14="http://schemas.microsoft.com/office/powerpoint/2010/main" val="279463253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89844-5F7E-E301-2BEB-D8D657793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8EBB87-8E91-D415-7121-DE3F6D2E3051}"/>
              </a:ext>
            </a:extLst>
          </p:cNvPr>
          <p:cNvSpPr>
            <a:spLocks noGrp="1"/>
          </p:cNvSpPr>
          <p:nvPr>
            <p:ph type="title"/>
          </p:nvPr>
        </p:nvSpPr>
        <p:spPr>
          <a:xfrm>
            <a:off x="1066800" y="281868"/>
            <a:ext cx="10058400" cy="1010946"/>
          </a:xfrm>
        </p:spPr>
        <p:txBody>
          <a:bodyPr/>
          <a:lstStyle/>
          <a:p>
            <a:r>
              <a:rPr lang="en-US" dirty="0"/>
              <a:t>ROP visualized</a:t>
            </a:r>
          </a:p>
        </p:txBody>
      </p:sp>
      <p:pic>
        <p:nvPicPr>
          <p:cNvPr id="5" name="Picture 4">
            <a:extLst>
              <a:ext uri="{FF2B5EF4-FFF2-40B4-BE49-F238E27FC236}">
                <a16:creationId xmlns:a16="http://schemas.microsoft.com/office/drawing/2014/main" id="{554AE0D9-34D2-B1F3-7A53-A7539968A050}"/>
              </a:ext>
            </a:extLst>
          </p:cNvPr>
          <p:cNvPicPr>
            <a:picLocks noChangeAspect="1"/>
          </p:cNvPicPr>
          <p:nvPr/>
        </p:nvPicPr>
        <p:blipFill>
          <a:blip r:embed="rId3"/>
          <a:stretch>
            <a:fillRect/>
          </a:stretch>
        </p:blipFill>
        <p:spPr>
          <a:xfrm>
            <a:off x="395680" y="1003058"/>
            <a:ext cx="11400639" cy="5352782"/>
          </a:xfrm>
          <a:prstGeom prst="rect">
            <a:avLst/>
          </a:prstGeom>
        </p:spPr>
      </p:pic>
    </p:spTree>
    <p:extLst>
      <p:ext uri="{BB962C8B-B14F-4D97-AF65-F5344CB8AC3E}">
        <p14:creationId xmlns:p14="http://schemas.microsoft.com/office/powerpoint/2010/main" val="81531973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2FED0-C6E3-64CA-70DF-8131722C62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A9E54-BD96-21DE-5D01-288536D7843A}"/>
              </a:ext>
            </a:extLst>
          </p:cNvPr>
          <p:cNvSpPr>
            <a:spLocks noGrp="1"/>
          </p:cNvSpPr>
          <p:nvPr>
            <p:ph type="title"/>
          </p:nvPr>
        </p:nvSpPr>
        <p:spPr>
          <a:xfrm>
            <a:off x="1066800" y="281868"/>
            <a:ext cx="10058400" cy="1010946"/>
          </a:xfrm>
        </p:spPr>
        <p:txBody>
          <a:bodyPr/>
          <a:lstStyle/>
          <a:p>
            <a:r>
              <a:rPr lang="en-US" dirty="0"/>
              <a:t>ROP visualized</a:t>
            </a:r>
          </a:p>
        </p:txBody>
      </p:sp>
      <p:pic>
        <p:nvPicPr>
          <p:cNvPr id="4" name="Picture 3">
            <a:extLst>
              <a:ext uri="{FF2B5EF4-FFF2-40B4-BE49-F238E27FC236}">
                <a16:creationId xmlns:a16="http://schemas.microsoft.com/office/drawing/2014/main" id="{5CBE474C-8677-C05D-9ED4-63C348934409}"/>
              </a:ext>
            </a:extLst>
          </p:cNvPr>
          <p:cNvPicPr>
            <a:picLocks noChangeAspect="1"/>
          </p:cNvPicPr>
          <p:nvPr/>
        </p:nvPicPr>
        <p:blipFill>
          <a:blip r:embed="rId3"/>
          <a:stretch>
            <a:fillRect/>
          </a:stretch>
        </p:blipFill>
        <p:spPr>
          <a:xfrm>
            <a:off x="436227" y="1130571"/>
            <a:ext cx="11319545" cy="4968892"/>
          </a:xfrm>
          <a:prstGeom prst="rect">
            <a:avLst/>
          </a:prstGeom>
        </p:spPr>
      </p:pic>
    </p:spTree>
    <p:extLst>
      <p:ext uri="{BB962C8B-B14F-4D97-AF65-F5344CB8AC3E}">
        <p14:creationId xmlns:p14="http://schemas.microsoft.com/office/powerpoint/2010/main" val="37301535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EABE9-C814-238C-5978-494123921E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0FEA6C-F9C8-AE35-5CDB-427CCA313A13}"/>
              </a:ext>
            </a:extLst>
          </p:cNvPr>
          <p:cNvSpPr>
            <a:spLocks noGrp="1"/>
          </p:cNvSpPr>
          <p:nvPr>
            <p:ph type="title"/>
          </p:nvPr>
        </p:nvSpPr>
        <p:spPr>
          <a:xfrm>
            <a:off x="1066800" y="281868"/>
            <a:ext cx="10058400" cy="1010946"/>
          </a:xfrm>
        </p:spPr>
        <p:txBody>
          <a:bodyPr/>
          <a:lstStyle/>
          <a:p>
            <a:r>
              <a:rPr lang="en-US" dirty="0"/>
              <a:t>ROP visualized</a:t>
            </a:r>
          </a:p>
        </p:txBody>
      </p:sp>
      <p:pic>
        <p:nvPicPr>
          <p:cNvPr id="5" name="Picture 4">
            <a:extLst>
              <a:ext uri="{FF2B5EF4-FFF2-40B4-BE49-F238E27FC236}">
                <a16:creationId xmlns:a16="http://schemas.microsoft.com/office/drawing/2014/main" id="{EF1CD06D-7599-0FB7-6C88-E0586CC08D95}"/>
              </a:ext>
            </a:extLst>
          </p:cNvPr>
          <p:cNvPicPr>
            <a:picLocks noChangeAspect="1"/>
          </p:cNvPicPr>
          <p:nvPr/>
        </p:nvPicPr>
        <p:blipFill>
          <a:blip r:embed="rId3"/>
          <a:stretch>
            <a:fillRect/>
          </a:stretch>
        </p:blipFill>
        <p:spPr>
          <a:xfrm>
            <a:off x="404069" y="1114245"/>
            <a:ext cx="11383861" cy="4964945"/>
          </a:xfrm>
          <a:prstGeom prst="rect">
            <a:avLst/>
          </a:prstGeom>
        </p:spPr>
      </p:pic>
    </p:spTree>
    <p:extLst>
      <p:ext uri="{BB962C8B-B14F-4D97-AF65-F5344CB8AC3E}">
        <p14:creationId xmlns:p14="http://schemas.microsoft.com/office/powerpoint/2010/main" val="109559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E040-4533-F1D5-4D57-2E761545A105}"/>
              </a:ext>
            </a:extLst>
          </p:cNvPr>
          <p:cNvSpPr>
            <a:spLocks noGrp="1"/>
          </p:cNvSpPr>
          <p:nvPr>
            <p:ph type="title"/>
          </p:nvPr>
        </p:nvSpPr>
        <p:spPr/>
        <p:txBody>
          <a:bodyPr/>
          <a:lstStyle/>
          <a:p>
            <a:r>
              <a:rPr lang="en-US" dirty="0"/>
              <a:t>So, assembly</a:t>
            </a:r>
          </a:p>
        </p:txBody>
      </p:sp>
      <p:sp>
        <p:nvSpPr>
          <p:cNvPr id="3" name="Content Placeholder 2">
            <a:extLst>
              <a:ext uri="{FF2B5EF4-FFF2-40B4-BE49-F238E27FC236}">
                <a16:creationId xmlns:a16="http://schemas.microsoft.com/office/drawing/2014/main" id="{3084E7F2-16DA-D087-9FCD-ED0D05D1FE15}"/>
              </a:ext>
            </a:extLst>
          </p:cNvPr>
          <p:cNvSpPr>
            <a:spLocks noGrp="1"/>
          </p:cNvSpPr>
          <p:nvPr>
            <p:ph idx="1"/>
          </p:nvPr>
        </p:nvSpPr>
        <p:spPr>
          <a:xfrm>
            <a:off x="1066800" y="1653540"/>
            <a:ext cx="7040879" cy="4324122"/>
          </a:xfrm>
        </p:spPr>
        <p:txBody>
          <a:bodyPr/>
          <a:lstStyle/>
          <a:p>
            <a:r>
              <a:rPr lang="en-US" dirty="0"/>
              <a:t>Is the lowest level human-understandable representation of machine code, it translates directly into instructions getting executed</a:t>
            </a:r>
          </a:p>
          <a:p>
            <a:r>
              <a:rPr lang="en-US" dirty="0"/>
              <a:t>Shows what is ACTUALLY being executed by the processor</a:t>
            </a:r>
          </a:p>
          <a:p>
            <a:r>
              <a:rPr lang="en-US" dirty="0"/>
              <a:t>There are not many abstractions here</a:t>
            </a:r>
          </a:p>
          <a:p>
            <a:r>
              <a:rPr lang="en-US" dirty="0"/>
              <a:t>It might feel different though</a:t>
            </a:r>
          </a:p>
          <a:p>
            <a:pPr lvl="1"/>
            <a:r>
              <a:rPr lang="en-US" dirty="0"/>
              <a:t>Architectural decisions (instruction set)</a:t>
            </a:r>
          </a:p>
          <a:p>
            <a:pPr lvl="1"/>
            <a:r>
              <a:rPr lang="en-US" dirty="0"/>
              <a:t>OS considerations</a:t>
            </a:r>
          </a:p>
          <a:p>
            <a:pPr lvl="1"/>
            <a:r>
              <a:rPr lang="en-US" dirty="0"/>
              <a:t>Calling conventions</a:t>
            </a:r>
          </a:p>
          <a:p>
            <a:pPr lvl="1"/>
            <a:r>
              <a:rPr lang="en-US" dirty="0"/>
              <a:t>Compiler optimizations</a:t>
            </a:r>
          </a:p>
          <a:p>
            <a:r>
              <a:rPr lang="en-US" dirty="0"/>
              <a:t>We will get to that</a:t>
            </a:r>
          </a:p>
        </p:txBody>
      </p:sp>
      <p:pic>
        <p:nvPicPr>
          <p:cNvPr id="5" name="Picture 4">
            <a:extLst>
              <a:ext uri="{FF2B5EF4-FFF2-40B4-BE49-F238E27FC236}">
                <a16:creationId xmlns:a16="http://schemas.microsoft.com/office/drawing/2014/main" id="{FAF2611F-9088-0E2F-FD29-B3550FFFFE9B}"/>
              </a:ext>
            </a:extLst>
          </p:cNvPr>
          <p:cNvPicPr>
            <a:picLocks noChangeAspect="1"/>
          </p:cNvPicPr>
          <p:nvPr/>
        </p:nvPicPr>
        <p:blipFill>
          <a:blip r:embed="rId3"/>
          <a:stretch>
            <a:fillRect/>
          </a:stretch>
        </p:blipFill>
        <p:spPr>
          <a:xfrm>
            <a:off x="6096000" y="2716530"/>
            <a:ext cx="5429250" cy="3086100"/>
          </a:xfrm>
          <a:prstGeom prst="rect">
            <a:avLst/>
          </a:prstGeom>
        </p:spPr>
      </p:pic>
    </p:spTree>
    <p:extLst>
      <p:ext uri="{BB962C8B-B14F-4D97-AF65-F5344CB8AC3E}">
        <p14:creationId xmlns:p14="http://schemas.microsoft.com/office/powerpoint/2010/main" val="198349151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34FB1-B744-376C-4162-EFD030CAC2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4529F4-B373-A81E-3C74-BFD39B6CCFFA}"/>
              </a:ext>
            </a:extLst>
          </p:cNvPr>
          <p:cNvSpPr>
            <a:spLocks noGrp="1"/>
          </p:cNvSpPr>
          <p:nvPr>
            <p:ph type="title"/>
          </p:nvPr>
        </p:nvSpPr>
        <p:spPr>
          <a:xfrm>
            <a:off x="1066800" y="281868"/>
            <a:ext cx="10058400" cy="1010946"/>
          </a:xfrm>
        </p:spPr>
        <p:txBody>
          <a:bodyPr/>
          <a:lstStyle/>
          <a:p>
            <a:r>
              <a:rPr lang="en-US" dirty="0"/>
              <a:t>ROP visualized</a:t>
            </a:r>
          </a:p>
        </p:txBody>
      </p:sp>
      <p:pic>
        <p:nvPicPr>
          <p:cNvPr id="4" name="Picture 3">
            <a:extLst>
              <a:ext uri="{FF2B5EF4-FFF2-40B4-BE49-F238E27FC236}">
                <a16:creationId xmlns:a16="http://schemas.microsoft.com/office/drawing/2014/main" id="{3F15F5E4-A91E-C1CB-4C27-364891433FB9}"/>
              </a:ext>
            </a:extLst>
          </p:cNvPr>
          <p:cNvPicPr>
            <a:picLocks noChangeAspect="1"/>
          </p:cNvPicPr>
          <p:nvPr/>
        </p:nvPicPr>
        <p:blipFill>
          <a:blip r:embed="rId3"/>
          <a:stretch>
            <a:fillRect/>
          </a:stretch>
        </p:blipFill>
        <p:spPr>
          <a:xfrm>
            <a:off x="439050" y="1292814"/>
            <a:ext cx="11313900" cy="4970346"/>
          </a:xfrm>
          <a:prstGeom prst="rect">
            <a:avLst/>
          </a:prstGeom>
        </p:spPr>
      </p:pic>
    </p:spTree>
    <p:extLst>
      <p:ext uri="{BB962C8B-B14F-4D97-AF65-F5344CB8AC3E}">
        <p14:creationId xmlns:p14="http://schemas.microsoft.com/office/powerpoint/2010/main" val="41444611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78673-E904-4DBC-7A75-1F14E8F35F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2E84F1A-AAE4-EE8C-B5FB-4C318830578C}"/>
              </a:ext>
            </a:extLst>
          </p:cNvPr>
          <p:cNvSpPr>
            <a:spLocks noGrp="1"/>
          </p:cNvSpPr>
          <p:nvPr>
            <p:ph type="title"/>
          </p:nvPr>
        </p:nvSpPr>
        <p:spPr>
          <a:xfrm>
            <a:off x="1629156" y="2275166"/>
            <a:ext cx="8933688" cy="1465562"/>
          </a:xfrm>
        </p:spPr>
        <p:txBody>
          <a:bodyPr/>
          <a:lstStyle/>
          <a:p>
            <a:r>
              <a:rPr lang="en-US" dirty="0"/>
              <a:t>LAB 6</a:t>
            </a:r>
          </a:p>
        </p:txBody>
      </p:sp>
      <p:sp>
        <p:nvSpPr>
          <p:cNvPr id="5" name="Text Placeholder 4">
            <a:extLst>
              <a:ext uri="{FF2B5EF4-FFF2-40B4-BE49-F238E27FC236}">
                <a16:creationId xmlns:a16="http://schemas.microsoft.com/office/drawing/2014/main" id="{C1F63C9E-5ADD-52CD-8943-A38134BA884B}"/>
              </a:ext>
            </a:extLst>
          </p:cNvPr>
          <p:cNvSpPr>
            <a:spLocks noGrp="1"/>
          </p:cNvSpPr>
          <p:nvPr>
            <p:ph type="body" idx="1"/>
          </p:nvPr>
        </p:nvSpPr>
        <p:spPr>
          <a:xfrm>
            <a:off x="1629156" y="3673700"/>
            <a:ext cx="8939784" cy="457200"/>
          </a:xfrm>
        </p:spPr>
        <p:txBody>
          <a:bodyPr/>
          <a:lstStyle/>
          <a:p>
            <a:r>
              <a:rPr lang="en-US" dirty="0"/>
              <a:t>Bypassing DEP with ROPs</a:t>
            </a:r>
          </a:p>
        </p:txBody>
      </p:sp>
      <p:sp>
        <p:nvSpPr>
          <p:cNvPr id="6" name="Text Placeholder 4">
            <a:extLst>
              <a:ext uri="{FF2B5EF4-FFF2-40B4-BE49-F238E27FC236}">
                <a16:creationId xmlns:a16="http://schemas.microsoft.com/office/drawing/2014/main" id="{96B541D2-7F23-8FDA-7706-F039A023C389}"/>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handout/lab6.pdf</a:t>
            </a:r>
          </a:p>
        </p:txBody>
      </p:sp>
      <p:grpSp>
        <p:nvGrpSpPr>
          <p:cNvPr id="10" name="Group 9">
            <a:extLst>
              <a:ext uri="{FF2B5EF4-FFF2-40B4-BE49-F238E27FC236}">
                <a16:creationId xmlns:a16="http://schemas.microsoft.com/office/drawing/2014/main" id="{5ED595AD-012A-F56B-9BAA-1C51A527FFEF}"/>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A776E105-F2EE-0BA5-C350-6DC745B003EA}"/>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8880C836-4C53-C169-C569-C20441AF98EF}"/>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AB78FAAD-325D-2F36-CF6D-B8D72A714E52}"/>
                </a:ext>
              </a:extLst>
            </p:cNvPr>
            <p:cNvSpPr txBox="1"/>
            <p:nvPr/>
          </p:nvSpPr>
          <p:spPr>
            <a:xfrm>
              <a:off x="1924051" y="1807305"/>
              <a:ext cx="1154546" cy="307777"/>
            </a:xfrm>
            <a:prstGeom prst="rect">
              <a:avLst/>
            </a:prstGeom>
            <a:noFill/>
          </p:spPr>
          <p:txBody>
            <a:bodyPr wrap="square" rtlCol="0">
              <a:spAutoFit/>
            </a:bodyPr>
            <a:lstStyle/>
            <a:p>
              <a:r>
                <a:rPr lang="en-US" sz="1400" dirty="0"/>
                <a:t>40 minutes</a:t>
              </a:r>
            </a:p>
          </p:txBody>
        </p:sp>
      </p:grpSp>
    </p:spTree>
    <p:extLst>
      <p:ext uri="{BB962C8B-B14F-4D97-AF65-F5344CB8AC3E}">
        <p14:creationId xmlns:p14="http://schemas.microsoft.com/office/powerpoint/2010/main" val="28407997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BA129-452F-2654-868A-3CDCB3AC416A}"/>
              </a:ext>
            </a:extLst>
          </p:cNvPr>
          <p:cNvSpPr>
            <a:spLocks noGrp="1"/>
          </p:cNvSpPr>
          <p:nvPr>
            <p:ph type="title"/>
          </p:nvPr>
        </p:nvSpPr>
        <p:spPr/>
        <p:txBody>
          <a:bodyPr/>
          <a:lstStyle/>
          <a:p>
            <a:r>
              <a:rPr lang="en-US" dirty="0"/>
              <a:t>ASLR</a:t>
            </a:r>
          </a:p>
        </p:txBody>
      </p:sp>
      <p:sp>
        <p:nvSpPr>
          <p:cNvPr id="3" name="Content Placeholder 2">
            <a:extLst>
              <a:ext uri="{FF2B5EF4-FFF2-40B4-BE49-F238E27FC236}">
                <a16:creationId xmlns:a16="http://schemas.microsoft.com/office/drawing/2014/main" id="{378C165C-BD2D-EB6F-4273-69D1202101B6}"/>
              </a:ext>
            </a:extLst>
          </p:cNvPr>
          <p:cNvSpPr>
            <a:spLocks noGrp="1"/>
          </p:cNvSpPr>
          <p:nvPr>
            <p:ph idx="1"/>
          </p:nvPr>
        </p:nvSpPr>
        <p:spPr>
          <a:xfrm>
            <a:off x="1066800" y="1715115"/>
            <a:ext cx="10058400" cy="4324122"/>
          </a:xfrm>
        </p:spPr>
        <p:txBody>
          <a:bodyPr/>
          <a:lstStyle/>
          <a:p>
            <a:r>
              <a:rPr lang="en-US" dirty="0"/>
              <a:t>Up to this point, all addresses we’ve used for exploitation were hardcoded – we knew them ahead of time, ASLR changes that.</a:t>
            </a:r>
          </a:p>
          <a:p>
            <a:r>
              <a:rPr lang="en-US" dirty="0"/>
              <a:t>ASLR or Address Space Layout Randomization is a mechanism of randomizing base addresses of all modules loaded into the program’s memory.</a:t>
            </a:r>
          </a:p>
          <a:p>
            <a:r>
              <a:rPr lang="en-US" dirty="0"/>
              <a:t>Addresses are randomized with every binary launch.</a:t>
            </a:r>
          </a:p>
          <a:p>
            <a:r>
              <a:rPr lang="en-US" dirty="0"/>
              <a:t>This seemingly minor change forces us to leak addresses from application during runtime. Effectively this requires us finding at least two bugs – </a:t>
            </a:r>
            <a:r>
              <a:rPr lang="en-US" dirty="0" err="1"/>
              <a:t>infoleak</a:t>
            </a:r>
            <a:r>
              <a:rPr lang="en-US" dirty="0"/>
              <a:t> and memory corruption</a:t>
            </a:r>
          </a:p>
          <a:p>
            <a:r>
              <a:rPr lang="en-US" dirty="0"/>
              <a:t>ASLR is enforced by kernel; not a compilation flag.</a:t>
            </a:r>
          </a:p>
        </p:txBody>
      </p:sp>
    </p:spTree>
    <p:extLst>
      <p:ext uri="{BB962C8B-B14F-4D97-AF65-F5344CB8AC3E}">
        <p14:creationId xmlns:p14="http://schemas.microsoft.com/office/powerpoint/2010/main" val="207735547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05721-7146-A10A-90C4-E9A573603DA3}"/>
              </a:ext>
            </a:extLst>
          </p:cNvPr>
          <p:cNvSpPr>
            <a:spLocks noGrp="1"/>
          </p:cNvSpPr>
          <p:nvPr>
            <p:ph type="title"/>
          </p:nvPr>
        </p:nvSpPr>
        <p:spPr/>
        <p:txBody>
          <a:bodyPr/>
          <a:lstStyle/>
          <a:p>
            <a:r>
              <a:rPr lang="en-US" dirty="0"/>
              <a:t>ASLR</a:t>
            </a:r>
          </a:p>
        </p:txBody>
      </p:sp>
      <p:sp>
        <p:nvSpPr>
          <p:cNvPr id="3" name="Content Placeholder 2">
            <a:extLst>
              <a:ext uri="{FF2B5EF4-FFF2-40B4-BE49-F238E27FC236}">
                <a16:creationId xmlns:a16="http://schemas.microsoft.com/office/drawing/2014/main" id="{BD1CDE6E-3351-3F8F-5798-3A66C0FB9048}"/>
              </a:ext>
            </a:extLst>
          </p:cNvPr>
          <p:cNvSpPr>
            <a:spLocks noGrp="1"/>
          </p:cNvSpPr>
          <p:nvPr>
            <p:ph idx="1"/>
          </p:nvPr>
        </p:nvSpPr>
        <p:spPr/>
        <p:txBody>
          <a:bodyPr/>
          <a:lstStyle/>
          <a:p>
            <a:r>
              <a:rPr lang="en-US" dirty="0"/>
              <a:t>To reiterate - ASLR is a mechanism of randomizing </a:t>
            </a:r>
            <a:r>
              <a:rPr lang="en-US" b="1" dirty="0"/>
              <a:t>base addresses </a:t>
            </a:r>
            <a:r>
              <a:rPr lang="en-US" dirty="0"/>
              <a:t>of all modules loaded into the program’s memory.</a:t>
            </a:r>
          </a:p>
          <a:p>
            <a:r>
              <a:rPr lang="en-US" dirty="0"/>
              <a:t>Despite being powerful, ASLR can’t just take any binary and shuffle its’ internal addresses around</a:t>
            </a:r>
          </a:p>
          <a:p>
            <a:r>
              <a:rPr lang="en-US" dirty="0"/>
              <a:t>Instead, it randomizes the </a:t>
            </a:r>
            <a:r>
              <a:rPr lang="en-US" b="1" dirty="0"/>
              <a:t>base address</a:t>
            </a:r>
            <a:r>
              <a:rPr lang="en-US" dirty="0"/>
              <a:t> only, that is, the start address of where the binary will be mapped into memory.</a:t>
            </a:r>
          </a:p>
          <a:p>
            <a:pPr lvl="1"/>
            <a:r>
              <a:rPr lang="en-US" dirty="0"/>
              <a:t>This means that all offsets, or “distances” between pieces of code inside binary remain the same</a:t>
            </a:r>
          </a:p>
          <a:p>
            <a:pPr lvl="1"/>
            <a:r>
              <a:rPr lang="en-US" dirty="0"/>
              <a:t>This process is applied separately for every library loaded into memory</a:t>
            </a:r>
          </a:p>
          <a:p>
            <a:r>
              <a:rPr lang="en-US" dirty="0"/>
              <a:t>To bypass ASLR, we essentially need to leak address of anything stored in the target binary. We can then calculate its’ offset from the base of binary and obtain the base address</a:t>
            </a:r>
          </a:p>
        </p:txBody>
      </p:sp>
    </p:spTree>
    <p:extLst>
      <p:ext uri="{BB962C8B-B14F-4D97-AF65-F5344CB8AC3E}">
        <p14:creationId xmlns:p14="http://schemas.microsoft.com/office/powerpoint/2010/main" val="35322410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1245-16D3-B7F8-73F5-DF7D681F0607}"/>
              </a:ext>
            </a:extLst>
          </p:cNvPr>
          <p:cNvSpPr>
            <a:spLocks noGrp="1"/>
          </p:cNvSpPr>
          <p:nvPr>
            <p:ph type="title"/>
          </p:nvPr>
        </p:nvSpPr>
        <p:spPr/>
        <p:txBody>
          <a:bodyPr/>
          <a:lstStyle/>
          <a:p>
            <a:r>
              <a:rPr lang="en-US" dirty="0"/>
              <a:t>ASLR bypass example</a:t>
            </a:r>
          </a:p>
        </p:txBody>
      </p:sp>
      <p:sp>
        <p:nvSpPr>
          <p:cNvPr id="3" name="Content Placeholder 2">
            <a:extLst>
              <a:ext uri="{FF2B5EF4-FFF2-40B4-BE49-F238E27FC236}">
                <a16:creationId xmlns:a16="http://schemas.microsoft.com/office/drawing/2014/main" id="{24E4C334-77F8-5B3C-6887-3CFEC18B1A9D}"/>
              </a:ext>
            </a:extLst>
          </p:cNvPr>
          <p:cNvSpPr>
            <a:spLocks noGrp="1"/>
          </p:cNvSpPr>
          <p:nvPr>
            <p:ph idx="1"/>
          </p:nvPr>
        </p:nvSpPr>
        <p:spPr/>
        <p:txBody>
          <a:bodyPr/>
          <a:lstStyle/>
          <a:p>
            <a:pPr marL="0" indent="0">
              <a:buNone/>
            </a:pPr>
            <a:r>
              <a:rPr lang="en-US" dirty="0"/>
              <a:t>Assume we want to execute system() from </a:t>
            </a:r>
            <a:r>
              <a:rPr lang="en-US" dirty="0" err="1"/>
              <a:t>libc</a:t>
            </a:r>
            <a:r>
              <a:rPr lang="en-US" dirty="0"/>
              <a:t>. </a:t>
            </a:r>
          </a:p>
          <a:p>
            <a:r>
              <a:rPr lang="en-US" dirty="0"/>
              <a:t>We obtain its’ offset from base of libc.so.6; in this case it is equal to 0x53110</a:t>
            </a:r>
          </a:p>
          <a:p>
            <a:r>
              <a:rPr lang="en-US" dirty="0"/>
              <a:t>We find and utilize an </a:t>
            </a:r>
            <a:r>
              <a:rPr lang="en-US" dirty="0" err="1"/>
              <a:t>infoleak</a:t>
            </a:r>
            <a:r>
              <a:rPr lang="en-US" dirty="0"/>
              <a:t> in the app.</a:t>
            </a:r>
          </a:p>
          <a:p>
            <a:pPr lvl="1"/>
            <a:r>
              <a:rPr lang="en-US" dirty="0"/>
              <a:t>Let’s assume we’ve leaked an address of </a:t>
            </a:r>
            <a:r>
              <a:rPr lang="en-US" dirty="0" err="1"/>
              <a:t>printf</a:t>
            </a:r>
            <a:r>
              <a:rPr lang="en-US" dirty="0"/>
              <a:t>() from </a:t>
            </a:r>
            <a:r>
              <a:rPr lang="en-US" dirty="0" err="1"/>
              <a:t>libc</a:t>
            </a:r>
            <a:r>
              <a:rPr lang="en-US" dirty="0"/>
              <a:t> - 0x7ffff7e0a900</a:t>
            </a:r>
          </a:p>
          <a:p>
            <a:r>
              <a:rPr lang="en-US" dirty="0"/>
              <a:t>In the same manner as with system(), we obtain </a:t>
            </a:r>
            <a:r>
              <a:rPr lang="en-US" dirty="0" err="1"/>
              <a:t>printf’s</a:t>
            </a:r>
            <a:r>
              <a:rPr lang="en-US" dirty="0"/>
              <a:t> offset from </a:t>
            </a:r>
            <a:r>
              <a:rPr lang="en-US" dirty="0" err="1"/>
              <a:t>libc</a:t>
            </a:r>
            <a:r>
              <a:rPr lang="en-US" dirty="0"/>
              <a:t> base - 0x59900</a:t>
            </a:r>
          </a:p>
          <a:p>
            <a:r>
              <a:rPr lang="en-US" dirty="0"/>
              <a:t>Now we can calculate the base address, where </a:t>
            </a:r>
            <a:r>
              <a:rPr lang="en-US" dirty="0" err="1"/>
              <a:t>libc</a:t>
            </a:r>
            <a:r>
              <a:rPr lang="en-US" dirty="0"/>
              <a:t> has been mapped</a:t>
            </a:r>
          </a:p>
          <a:p>
            <a:pPr lvl="1"/>
            <a:r>
              <a:rPr lang="en-US" dirty="0" err="1"/>
              <a:t>libc_base</a:t>
            </a:r>
            <a:r>
              <a:rPr lang="en-US" dirty="0"/>
              <a:t> = 0x7ffff7e0a900 - 0x59900 = 0x00007ffff7db1000</a:t>
            </a:r>
          </a:p>
          <a:p>
            <a:r>
              <a:rPr lang="en-US" dirty="0"/>
              <a:t>To obtain system()’s addy, all we need to do is to apply its’ offset to base:</a:t>
            </a:r>
          </a:p>
          <a:p>
            <a:pPr lvl="1"/>
            <a:r>
              <a:rPr lang="en-US" dirty="0" err="1"/>
              <a:t>system_addy</a:t>
            </a:r>
            <a:r>
              <a:rPr lang="en-US" dirty="0"/>
              <a:t> = </a:t>
            </a:r>
            <a:r>
              <a:rPr lang="en-US" dirty="0" err="1"/>
              <a:t>libc_base</a:t>
            </a:r>
            <a:r>
              <a:rPr lang="en-US" dirty="0"/>
              <a:t> + 0x53110 = 0x7ffff7e04110</a:t>
            </a:r>
          </a:p>
          <a:p>
            <a:r>
              <a:rPr lang="en-US" dirty="0"/>
              <a:t>Finally, we plug this address into our payload and execute</a:t>
            </a:r>
          </a:p>
          <a:p>
            <a:r>
              <a:rPr lang="en-US" dirty="0"/>
              <a:t>That’s why automating our payloads goes a long way, we can do all that in few lines of code</a:t>
            </a:r>
          </a:p>
        </p:txBody>
      </p:sp>
    </p:spTree>
    <p:extLst>
      <p:ext uri="{BB962C8B-B14F-4D97-AF65-F5344CB8AC3E}">
        <p14:creationId xmlns:p14="http://schemas.microsoft.com/office/powerpoint/2010/main" val="4729181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30298-C25D-B8ED-E6B5-F31716C9C7FF}"/>
              </a:ext>
            </a:extLst>
          </p:cNvPr>
          <p:cNvSpPr>
            <a:spLocks noGrp="1"/>
          </p:cNvSpPr>
          <p:nvPr>
            <p:ph type="title"/>
          </p:nvPr>
        </p:nvSpPr>
        <p:spPr/>
        <p:txBody>
          <a:bodyPr/>
          <a:lstStyle/>
          <a:p>
            <a:r>
              <a:rPr lang="en-US" dirty="0"/>
              <a:t>PIE</a:t>
            </a:r>
          </a:p>
        </p:txBody>
      </p:sp>
      <p:sp>
        <p:nvSpPr>
          <p:cNvPr id="3" name="Content Placeholder 2">
            <a:extLst>
              <a:ext uri="{FF2B5EF4-FFF2-40B4-BE49-F238E27FC236}">
                <a16:creationId xmlns:a16="http://schemas.microsoft.com/office/drawing/2014/main" id="{C96F9C17-36FF-408D-820B-6EB5BB42A80D}"/>
              </a:ext>
            </a:extLst>
          </p:cNvPr>
          <p:cNvSpPr>
            <a:spLocks noGrp="1"/>
          </p:cNvSpPr>
          <p:nvPr>
            <p:ph idx="1"/>
          </p:nvPr>
        </p:nvSpPr>
        <p:spPr/>
        <p:txBody>
          <a:bodyPr/>
          <a:lstStyle/>
          <a:p>
            <a:r>
              <a:rPr lang="en-US" dirty="0"/>
              <a:t>One important consideration, albeit rarely existing today, is PIE</a:t>
            </a:r>
          </a:p>
          <a:p>
            <a:r>
              <a:rPr lang="en-US" dirty="0"/>
              <a:t>PIE stands for Position-Independent Executable</a:t>
            </a:r>
          </a:p>
          <a:p>
            <a:r>
              <a:rPr lang="en-US" dirty="0"/>
              <a:t>It’s a way how programs can be compiled and allows the code to be placed at artificial memory address and get executed</a:t>
            </a:r>
          </a:p>
          <a:p>
            <a:pPr lvl="1"/>
            <a:r>
              <a:rPr lang="en-US" dirty="0"/>
              <a:t>This mainly has to do with how historically a lot of addresses were hardcoded, forcing binaries to be mapped consistently (at the same base addresses) over time.</a:t>
            </a:r>
          </a:p>
          <a:p>
            <a:pPr lvl="1"/>
            <a:r>
              <a:rPr lang="en-US" dirty="0"/>
              <a:t>PIE requires everything work with offsets, no hardcoded pointers</a:t>
            </a:r>
          </a:p>
          <a:p>
            <a:r>
              <a:rPr lang="en-US" dirty="0"/>
              <a:t>A binary has to be compiled with PIE support to make ASLR work. It will break otherwise.</a:t>
            </a:r>
          </a:p>
          <a:p>
            <a:r>
              <a:rPr lang="en-US" dirty="0"/>
              <a:t>Almost everything is now compiled with PIE enabled, however if you ever find a binary without one, its’ addresses can be used for ASLR bypass.</a:t>
            </a:r>
          </a:p>
        </p:txBody>
      </p:sp>
    </p:spTree>
    <p:extLst>
      <p:ext uri="{BB962C8B-B14F-4D97-AF65-F5344CB8AC3E}">
        <p14:creationId xmlns:p14="http://schemas.microsoft.com/office/powerpoint/2010/main" val="3541003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E8151-EF3F-AAC8-613F-302ECB86803E}"/>
              </a:ext>
            </a:extLst>
          </p:cNvPr>
          <p:cNvSpPr>
            <a:spLocks noGrp="1"/>
          </p:cNvSpPr>
          <p:nvPr>
            <p:ph type="title"/>
          </p:nvPr>
        </p:nvSpPr>
        <p:spPr>
          <a:xfrm>
            <a:off x="1066800" y="514977"/>
            <a:ext cx="10058400" cy="1010946"/>
          </a:xfrm>
        </p:spPr>
        <p:txBody>
          <a:bodyPr/>
          <a:lstStyle/>
          <a:p>
            <a:r>
              <a:rPr lang="en-US" dirty="0"/>
              <a:t>How a leak can look like</a:t>
            </a:r>
          </a:p>
        </p:txBody>
      </p:sp>
      <p:sp>
        <p:nvSpPr>
          <p:cNvPr id="3" name="Content Placeholder 2">
            <a:extLst>
              <a:ext uri="{FF2B5EF4-FFF2-40B4-BE49-F238E27FC236}">
                <a16:creationId xmlns:a16="http://schemas.microsoft.com/office/drawing/2014/main" id="{042A787E-0B04-1917-9986-94F290A686CE}"/>
              </a:ext>
            </a:extLst>
          </p:cNvPr>
          <p:cNvSpPr>
            <a:spLocks noGrp="1"/>
          </p:cNvSpPr>
          <p:nvPr>
            <p:ph idx="1"/>
          </p:nvPr>
        </p:nvSpPr>
        <p:spPr>
          <a:xfrm>
            <a:off x="1066800" y="1891284"/>
            <a:ext cx="10191226" cy="4324122"/>
          </a:xfrm>
        </p:spPr>
        <p:txBody>
          <a:bodyPr/>
          <a:lstStyle/>
          <a:p>
            <a:r>
              <a:rPr lang="en-US" dirty="0"/>
              <a:t>Leaks can be different and subtle but in general to leak a pointer you’d look to abuse some printing functionality and/or custom structures placed by the programmer</a:t>
            </a:r>
          </a:p>
          <a:p>
            <a:r>
              <a:rPr lang="en-US" dirty="0"/>
              <a:t>There is no blueprint for leaking things as these are always application-dependent</a:t>
            </a:r>
          </a:p>
          <a:p>
            <a:r>
              <a:rPr lang="en-US" dirty="0"/>
              <a:t>A good example would be a custom structure, containing a user-supplied input and some address, such as the one on the top of this slide</a:t>
            </a:r>
          </a:p>
          <a:p>
            <a:pPr lvl="1"/>
            <a:r>
              <a:rPr lang="en-US" dirty="0"/>
              <a:t>Remember that C-style strings are null-delimited and </a:t>
            </a:r>
            <a:r>
              <a:rPr lang="en-US" u="sng" dirty="0"/>
              <a:t>most</a:t>
            </a:r>
            <a:r>
              <a:rPr lang="en-US" dirty="0"/>
              <a:t> of the printing functions will read UNTIL </a:t>
            </a:r>
            <a:r>
              <a:rPr lang="en-US" dirty="0" err="1"/>
              <a:t>nullbyte</a:t>
            </a:r>
            <a:endParaRPr lang="en-US" dirty="0"/>
          </a:p>
          <a:p>
            <a:pPr lvl="1"/>
            <a:r>
              <a:rPr lang="en-US" dirty="0"/>
              <a:t>Imagine you were able to overwrite the username in the example struct with exactly 32 non-zero characters</a:t>
            </a:r>
          </a:p>
          <a:p>
            <a:pPr lvl="1"/>
            <a:r>
              <a:rPr lang="en-US" dirty="0"/>
              <a:t>What will happen if puts(username) is called?</a:t>
            </a:r>
          </a:p>
          <a:p>
            <a:pPr lvl="1"/>
            <a:r>
              <a:rPr lang="en-US" dirty="0"/>
              <a:t>We’ll explore this in the final lab</a:t>
            </a:r>
          </a:p>
          <a:p>
            <a:pPr marL="274320" lvl="1" indent="0">
              <a:buNone/>
            </a:pPr>
            <a:endParaRPr lang="en-US" dirty="0"/>
          </a:p>
        </p:txBody>
      </p:sp>
      <p:sp>
        <p:nvSpPr>
          <p:cNvPr id="8" name="TextBox 7">
            <a:extLst>
              <a:ext uri="{FF2B5EF4-FFF2-40B4-BE49-F238E27FC236}">
                <a16:creationId xmlns:a16="http://schemas.microsoft.com/office/drawing/2014/main" id="{BE29FE83-6CA6-B129-23C8-EF88E065D125}"/>
              </a:ext>
            </a:extLst>
          </p:cNvPr>
          <p:cNvSpPr txBox="1"/>
          <p:nvPr/>
        </p:nvSpPr>
        <p:spPr>
          <a:xfrm>
            <a:off x="7566871" y="523184"/>
            <a:ext cx="3691155" cy="1077218"/>
          </a:xfrm>
          <a:prstGeom prst="rect">
            <a:avLst/>
          </a:prstGeom>
          <a:noFill/>
          <a:ln>
            <a:solidFill>
              <a:schemeClr val="tx1"/>
            </a:solidFill>
            <a:prstDash val="sysDot"/>
          </a:ln>
        </p:spPr>
        <p:txBody>
          <a:bodyPr wrap="square" rtlCol="0">
            <a:spAutoFit/>
          </a:bodyPr>
          <a:lstStyle/>
          <a:p>
            <a:r>
              <a:rPr lang="en-US" sz="1600" dirty="0"/>
              <a:t>struct user{</a:t>
            </a:r>
          </a:p>
          <a:p>
            <a:r>
              <a:rPr lang="en-US" sz="1600" dirty="0"/>
              <a:t>	char username[32];</a:t>
            </a:r>
          </a:p>
          <a:p>
            <a:r>
              <a:rPr lang="en-US" sz="1600" dirty="0"/>
              <a:t>	void (*</a:t>
            </a:r>
            <a:r>
              <a:rPr lang="en-US" sz="1600" dirty="0" err="1"/>
              <a:t>printf_add</a:t>
            </a:r>
            <a:r>
              <a:rPr lang="en-US" sz="1600" dirty="0"/>
              <a:t>)();</a:t>
            </a:r>
          </a:p>
          <a:p>
            <a:r>
              <a:rPr lang="en-US" sz="1600" dirty="0"/>
              <a:t>} </a:t>
            </a:r>
            <a:r>
              <a:rPr lang="en-US" sz="1600" dirty="0" err="1"/>
              <a:t>g_user</a:t>
            </a:r>
            <a:r>
              <a:rPr lang="en-US" sz="1600" dirty="0"/>
              <a:t>;</a:t>
            </a:r>
          </a:p>
        </p:txBody>
      </p:sp>
    </p:spTree>
    <p:extLst>
      <p:ext uri="{BB962C8B-B14F-4D97-AF65-F5344CB8AC3E}">
        <p14:creationId xmlns:p14="http://schemas.microsoft.com/office/powerpoint/2010/main" val="269819268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797690-3691-D6FF-E94E-EDC52E6C35E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0311FD-28BE-997E-141F-FA9D0C82F492}"/>
              </a:ext>
            </a:extLst>
          </p:cNvPr>
          <p:cNvSpPr>
            <a:spLocks noGrp="1"/>
          </p:cNvSpPr>
          <p:nvPr>
            <p:ph type="title"/>
          </p:nvPr>
        </p:nvSpPr>
        <p:spPr>
          <a:xfrm>
            <a:off x="1629156" y="2275166"/>
            <a:ext cx="8933688" cy="1465562"/>
          </a:xfrm>
        </p:spPr>
        <p:txBody>
          <a:bodyPr/>
          <a:lstStyle/>
          <a:p>
            <a:r>
              <a:rPr lang="en-US" dirty="0"/>
              <a:t>LAB 7</a:t>
            </a:r>
          </a:p>
        </p:txBody>
      </p:sp>
      <p:sp>
        <p:nvSpPr>
          <p:cNvPr id="5" name="Text Placeholder 4">
            <a:extLst>
              <a:ext uri="{FF2B5EF4-FFF2-40B4-BE49-F238E27FC236}">
                <a16:creationId xmlns:a16="http://schemas.microsoft.com/office/drawing/2014/main" id="{196CBC8C-4FB3-D006-8088-F2CEDEAF3CD1}"/>
              </a:ext>
            </a:extLst>
          </p:cNvPr>
          <p:cNvSpPr>
            <a:spLocks noGrp="1"/>
          </p:cNvSpPr>
          <p:nvPr>
            <p:ph type="body" idx="1"/>
          </p:nvPr>
        </p:nvSpPr>
        <p:spPr>
          <a:xfrm>
            <a:off x="1629156" y="3673700"/>
            <a:ext cx="8939784" cy="457200"/>
          </a:xfrm>
        </p:spPr>
        <p:txBody>
          <a:bodyPr/>
          <a:lstStyle/>
          <a:p>
            <a:r>
              <a:rPr lang="en-US" dirty="0"/>
              <a:t>Bypassing ASLR</a:t>
            </a:r>
          </a:p>
        </p:txBody>
      </p:sp>
      <p:sp>
        <p:nvSpPr>
          <p:cNvPr id="6" name="Text Placeholder 4">
            <a:extLst>
              <a:ext uri="{FF2B5EF4-FFF2-40B4-BE49-F238E27FC236}">
                <a16:creationId xmlns:a16="http://schemas.microsoft.com/office/drawing/2014/main" id="{F3BBE0B9-FFEC-5B1B-155F-1DC9C1C47144}"/>
              </a:ext>
            </a:extLst>
          </p:cNvPr>
          <p:cNvSpPr txBox="1">
            <a:spLocks/>
          </p:cNvSpPr>
          <p:nvPr/>
        </p:nvSpPr>
        <p:spPr>
          <a:xfrm>
            <a:off x="1623060" y="4306390"/>
            <a:ext cx="8939784" cy="832871"/>
          </a:xfrm>
          <a:prstGeom prst="rect">
            <a:avLst/>
          </a:prstGeom>
        </p:spPr>
        <p:txBody>
          <a:bodyPr vert="horz" lIns="91440" tIns="45720" rIns="91440" bIns="45720" rtlCol="0" anchor="t">
            <a:normAutofit lnSpcReduction="10000"/>
          </a:bodyPr>
          <a:lstStyle>
            <a:lvl1pPr marL="0" indent="0" algn="ctr" defTabSz="914400" rtl="0" eaLnBrk="1" latinLnBrk="0" hangingPunct="1">
              <a:lnSpc>
                <a:spcPct val="120000"/>
              </a:lnSpc>
              <a:spcBef>
                <a:spcPts val="900"/>
              </a:spcBef>
              <a:spcAft>
                <a:spcPts val="0"/>
              </a:spcAft>
              <a:buClr>
                <a:schemeClr val="tx1">
                  <a:lumMod val="85000"/>
                  <a:lumOff val="15000"/>
                </a:schemeClr>
              </a:buClr>
              <a:buFont typeface="Garamond" pitchFamily="18" charset="0"/>
              <a:buNone/>
              <a:tabLst>
                <a:tab pos="2633663" algn="l"/>
              </a:tabLst>
              <a:defRPr sz="1800" kern="1200">
                <a:solidFill>
                  <a:schemeClr val="tx1">
                    <a:lumMod val="95000"/>
                    <a:lumOff val="5000"/>
                  </a:schemeClr>
                </a:solidFill>
                <a:effectLst/>
                <a:latin typeface="+mn-lt"/>
                <a:ea typeface="+mn-ea"/>
                <a:cs typeface="+mn-cs"/>
              </a:defRPr>
            </a:lvl1pPr>
            <a:lvl2pPr marL="457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2pPr>
            <a:lvl3pPr marL="914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5pPr>
            <a:lvl6pPr marL="22860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6pPr>
            <a:lvl7pPr marL="27432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7pPr>
            <a:lvl8pPr marL="32004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8pPr>
            <a:lvl9pPr marL="3657600" indent="0" algn="l" defTabSz="914400" rtl="0" eaLnBrk="1" latinLnBrk="0" hangingPunct="1">
              <a:lnSpc>
                <a:spcPct val="100000"/>
              </a:lnSpc>
              <a:spcBef>
                <a:spcPts val="500"/>
              </a:spcBef>
              <a:buClr>
                <a:schemeClr val="tx1">
                  <a:lumMod val="85000"/>
                  <a:lumOff val="15000"/>
                </a:schemeClr>
              </a:buClr>
              <a:buFont typeface="Garamond" pitchFamily="18" charset="0"/>
              <a:buNone/>
              <a:defRPr sz="1400" kern="1200">
                <a:solidFill>
                  <a:schemeClr val="tx1">
                    <a:tint val="75000"/>
                  </a:schemeClr>
                </a:solidFill>
                <a:latin typeface="+mn-lt"/>
                <a:ea typeface="+mn-ea"/>
                <a:cs typeface="+mn-cs"/>
              </a:defRPr>
            </a:lvl9pPr>
          </a:lstStyle>
          <a:p>
            <a:r>
              <a:rPr lang="en-US" dirty="0"/>
              <a:t>Instruction:</a:t>
            </a:r>
          </a:p>
          <a:p>
            <a:r>
              <a:rPr lang="en-US" dirty="0"/>
              <a:t> handout/lab7.pdf</a:t>
            </a:r>
          </a:p>
        </p:txBody>
      </p:sp>
      <p:grpSp>
        <p:nvGrpSpPr>
          <p:cNvPr id="10" name="Group 9">
            <a:extLst>
              <a:ext uri="{FF2B5EF4-FFF2-40B4-BE49-F238E27FC236}">
                <a16:creationId xmlns:a16="http://schemas.microsoft.com/office/drawing/2014/main" id="{92E1E441-4EC9-C96B-B209-FB8572558E18}"/>
              </a:ext>
            </a:extLst>
          </p:cNvPr>
          <p:cNvGrpSpPr/>
          <p:nvPr/>
        </p:nvGrpSpPr>
        <p:grpSpPr>
          <a:xfrm>
            <a:off x="1623060" y="1564843"/>
            <a:ext cx="1540309" cy="622578"/>
            <a:chOff x="1538288" y="1652588"/>
            <a:chExt cx="1540309" cy="622578"/>
          </a:xfrm>
        </p:grpSpPr>
        <p:sp>
          <p:nvSpPr>
            <p:cNvPr id="9" name="Rectangle: Single Corner Snipped 8">
              <a:extLst>
                <a:ext uri="{FF2B5EF4-FFF2-40B4-BE49-F238E27FC236}">
                  <a16:creationId xmlns:a16="http://schemas.microsoft.com/office/drawing/2014/main" id="{24DDC74D-81DF-4AD9-AA11-CB9A1731866A}"/>
                </a:ext>
              </a:extLst>
            </p:cNvPr>
            <p:cNvSpPr/>
            <p:nvPr/>
          </p:nvSpPr>
          <p:spPr>
            <a:xfrm>
              <a:off x="1538288" y="1652588"/>
              <a:ext cx="1540309" cy="622578"/>
            </a:xfrm>
            <a:prstGeom prst="snip1Rect">
              <a:avLst/>
            </a:prstGeom>
            <a:no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llate 6">
              <a:extLst>
                <a:ext uri="{FF2B5EF4-FFF2-40B4-BE49-F238E27FC236}">
                  <a16:creationId xmlns:a16="http://schemas.microsoft.com/office/drawing/2014/main" id="{DDD1408E-80E0-E3C4-9F94-EB400E30775A}"/>
                </a:ext>
              </a:extLst>
            </p:cNvPr>
            <p:cNvSpPr/>
            <p:nvPr/>
          </p:nvSpPr>
          <p:spPr>
            <a:xfrm>
              <a:off x="1623061" y="1730221"/>
              <a:ext cx="300990" cy="451004"/>
            </a:xfrm>
            <a:prstGeom prst="flowChartCollate">
              <a:avLst/>
            </a:prstGeom>
            <a:noFill/>
            <a:ln w="19050">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90F29E3-B695-A5A9-6C41-51F56CBEC42D}"/>
                </a:ext>
              </a:extLst>
            </p:cNvPr>
            <p:cNvSpPr txBox="1"/>
            <p:nvPr/>
          </p:nvSpPr>
          <p:spPr>
            <a:xfrm>
              <a:off x="1924051" y="1807305"/>
              <a:ext cx="1154546" cy="307777"/>
            </a:xfrm>
            <a:prstGeom prst="rect">
              <a:avLst/>
            </a:prstGeom>
            <a:noFill/>
          </p:spPr>
          <p:txBody>
            <a:bodyPr wrap="square" rtlCol="0">
              <a:spAutoFit/>
            </a:bodyPr>
            <a:lstStyle/>
            <a:p>
              <a:r>
                <a:rPr lang="en-US" sz="1400" dirty="0"/>
                <a:t>40 minutes</a:t>
              </a:r>
            </a:p>
          </p:txBody>
        </p:sp>
      </p:grpSp>
    </p:spTree>
    <p:extLst>
      <p:ext uri="{BB962C8B-B14F-4D97-AF65-F5344CB8AC3E}">
        <p14:creationId xmlns:p14="http://schemas.microsoft.com/office/powerpoint/2010/main" val="367655781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2494-CCCE-FC62-604F-0B4F6621666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CDA2C8B-36AA-14C8-295D-42696FA221AF}"/>
              </a:ext>
            </a:extLst>
          </p:cNvPr>
          <p:cNvSpPr>
            <a:spLocks noGrp="1"/>
          </p:cNvSpPr>
          <p:nvPr>
            <p:ph idx="1"/>
          </p:nvPr>
        </p:nvSpPr>
        <p:spPr>
          <a:xfrm>
            <a:off x="1066800" y="1653540"/>
            <a:ext cx="10058400" cy="4561866"/>
          </a:xfrm>
        </p:spPr>
        <p:txBody>
          <a:bodyPr/>
          <a:lstStyle/>
          <a:p>
            <a:r>
              <a:rPr lang="en-US" dirty="0"/>
              <a:t>It has been a long day, congratulations for going through</a:t>
            </a:r>
          </a:p>
          <a:p>
            <a:r>
              <a:rPr lang="en-US" dirty="0"/>
              <a:t>Are you confused, tired, overwhelmed? That’s perfectly right</a:t>
            </a:r>
          </a:p>
          <a:p>
            <a:pPr lvl="1"/>
            <a:r>
              <a:rPr lang="en-US" dirty="0"/>
              <a:t>This has been a LOAD of knowledge and if you have no familiarity with the topic, don’t expect to remember everything</a:t>
            </a:r>
          </a:p>
          <a:p>
            <a:pPr lvl="1"/>
            <a:r>
              <a:rPr lang="en-US" dirty="0"/>
              <a:t>The point is, if you want any of this to stick, you got to practice. There are some challenges to go through and I will probably add more over time.</a:t>
            </a:r>
          </a:p>
          <a:p>
            <a:r>
              <a:rPr lang="en-US" dirty="0"/>
              <a:t>Some of really great resources</a:t>
            </a:r>
          </a:p>
          <a:p>
            <a:pPr lvl="1"/>
            <a:r>
              <a:rPr lang="en-US" dirty="0"/>
              <a:t>https://www.corelan.be/index.php/articles/ - a classic with focus on Windows, most of the time outdated but the fundamentals do not change</a:t>
            </a:r>
          </a:p>
          <a:p>
            <a:pPr lvl="1"/>
            <a:r>
              <a:rPr lang="en-US" dirty="0"/>
              <a:t>https://wargames.ret2.systems/ - paid but oh-so-wonderful</a:t>
            </a:r>
          </a:p>
          <a:p>
            <a:pPr lvl="1"/>
            <a:r>
              <a:rPr lang="en-US" dirty="0"/>
              <a:t>https://guyinatuxedo.github.io/ - it has not worked for me but it just might for you</a:t>
            </a:r>
          </a:p>
          <a:p>
            <a:pPr lvl="1"/>
            <a:r>
              <a:rPr lang="en-US" dirty="0"/>
              <a:t>Books – some love them some hate them, I love a good technical book, especially a little older</a:t>
            </a:r>
          </a:p>
          <a:p>
            <a:pPr lvl="2"/>
            <a:r>
              <a:rPr lang="en-US" dirty="0"/>
              <a:t>Hacking – the art of exploitation</a:t>
            </a:r>
          </a:p>
          <a:p>
            <a:pPr lvl="2"/>
            <a:r>
              <a:rPr lang="en-US" dirty="0"/>
              <a:t>The </a:t>
            </a:r>
            <a:r>
              <a:rPr lang="en-US" dirty="0" err="1"/>
              <a:t>Shellcoder’s</a:t>
            </a:r>
            <a:r>
              <a:rPr lang="en-US" dirty="0"/>
              <a:t> Handbook</a:t>
            </a:r>
          </a:p>
          <a:p>
            <a:pPr lvl="2"/>
            <a:r>
              <a:rPr lang="en-US" dirty="0"/>
              <a:t>PoC || GTFO</a:t>
            </a:r>
          </a:p>
        </p:txBody>
      </p:sp>
    </p:spTree>
    <p:extLst>
      <p:ext uri="{BB962C8B-B14F-4D97-AF65-F5344CB8AC3E}">
        <p14:creationId xmlns:p14="http://schemas.microsoft.com/office/powerpoint/2010/main" val="17544521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Sagona Extra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Sagona Boo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spDef>
      <a:spPr>
        <a:noFill/>
        <a:ln>
          <a:solidFill>
            <a:srgbClr val="FF0000"/>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2F3B215-496E-4790-A364-7C1C46DEC771}">
  <ds:schemaRefs>
    <ds:schemaRef ds:uri="http://purl.org/dc/terms/"/>
    <ds:schemaRef ds:uri="http://purl.org/dc/elements/1.1/"/>
    <ds:schemaRef ds:uri="16c05727-aa75-4e4a-9b5f-8a80a1165891"/>
    <ds:schemaRef ds:uri="http://schemas.microsoft.com/office/infopath/2007/PartnerControls"/>
    <ds:schemaRef ds:uri="71af3243-3dd4-4a8d-8c0d-dd76da1f02a5"/>
    <ds:schemaRef ds:uri="http://purl.org/dc/dcmitype/"/>
    <ds:schemaRef ds:uri="http://www.w3.org/XML/1998/namespac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0DB95DD-0319-4EE5-8C5C-9CEDF75E02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E2713E1-6312-427E-BFCB-C5A5DA30137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9062</TotalTime>
  <Words>6227</Words>
  <Application>Microsoft Office PowerPoint</Application>
  <PresentationFormat>Widescreen</PresentationFormat>
  <Paragraphs>643</Paragraphs>
  <Slides>98</Slides>
  <Notes>35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98</vt:i4>
      </vt:variant>
    </vt:vector>
  </HeadingPairs>
  <TitlesOfParts>
    <vt:vector size="103" baseType="lpstr">
      <vt:lpstr>Calibri</vt:lpstr>
      <vt:lpstr>Garamond</vt:lpstr>
      <vt:lpstr>Sagona Book</vt:lpstr>
      <vt:lpstr>Sagona ExtraLight</vt:lpstr>
      <vt:lpstr>SavonVTI</vt:lpstr>
      <vt:lpstr>Linux Binary exploitation</vt:lpstr>
      <vt:lpstr>What to expect?</vt:lpstr>
      <vt:lpstr>What we are NOT going to cover?</vt:lpstr>
      <vt:lpstr>What are we going to cover?</vt:lpstr>
      <vt:lpstr>Before we begin</vt:lpstr>
      <vt:lpstr>SETUp TIME</vt:lpstr>
      <vt:lpstr>Assembly Primer</vt:lpstr>
      <vt:lpstr>What assembly is NOT</vt:lpstr>
      <vt:lpstr>So, assembly</vt:lpstr>
      <vt:lpstr>Processor</vt:lpstr>
      <vt:lpstr>How do we interact with processor?</vt:lpstr>
      <vt:lpstr>PowerPoint Presentation</vt:lpstr>
      <vt:lpstr>Everything is data!</vt:lpstr>
      <vt:lpstr>Registers</vt:lpstr>
      <vt:lpstr>Registers – ones to care about</vt:lpstr>
      <vt:lpstr>Instructions</vt:lpstr>
      <vt:lpstr>Instructions - basics</vt:lpstr>
      <vt:lpstr>Instructions - examples</vt:lpstr>
      <vt:lpstr>A word on words</vt:lpstr>
      <vt:lpstr>A word on words</vt:lpstr>
      <vt:lpstr>Fundamental Instructions - MOV</vt:lpstr>
      <vt:lpstr>Fundamental Instructions - MOV</vt:lpstr>
      <vt:lpstr>Fundamental Instructions - MOV</vt:lpstr>
      <vt:lpstr>Fundamental Instructions - MOV</vt:lpstr>
      <vt:lpstr>Fundamental Instructions - LEA</vt:lpstr>
      <vt:lpstr>Fundamental Instructions – LEA</vt:lpstr>
      <vt:lpstr>Fundamental Instructions continued</vt:lpstr>
      <vt:lpstr>Note on endianness</vt:lpstr>
      <vt:lpstr>Note on endianness</vt:lpstr>
      <vt:lpstr>LAB 1</vt:lpstr>
      <vt:lpstr>Stack</vt:lpstr>
      <vt:lpstr>Stack - PUSHing</vt:lpstr>
      <vt:lpstr>Stack - POPing</vt:lpstr>
      <vt:lpstr>Stack – local variables</vt:lpstr>
      <vt:lpstr>Stack – important considerations</vt:lpstr>
      <vt:lpstr>Stack Frames</vt:lpstr>
      <vt:lpstr>Stack Frames</vt:lpstr>
      <vt:lpstr>Stack Frame lifecycle</vt:lpstr>
      <vt:lpstr>Stack Frame lifecycle</vt:lpstr>
      <vt:lpstr>Stack Frame lifecycle example</vt:lpstr>
      <vt:lpstr>Stack Frame lifecycle example</vt:lpstr>
      <vt:lpstr>Stack Frame lifecycle example</vt:lpstr>
      <vt:lpstr>Stack Frame lifecycle example</vt:lpstr>
      <vt:lpstr>Stack Frame lifecycle example</vt:lpstr>
      <vt:lpstr>Stack Frame lifecycle example</vt:lpstr>
      <vt:lpstr>Stack Frame lifecycle example</vt:lpstr>
      <vt:lpstr>Stack Frame lifecycle example</vt:lpstr>
      <vt:lpstr>Stack Frame lifecycle example</vt:lpstr>
      <vt:lpstr>Purpose of Base Pointer (RBP)</vt:lpstr>
      <vt:lpstr>LAB 2</vt:lpstr>
      <vt:lpstr>Buffer overflows</vt:lpstr>
      <vt:lpstr>Buffer overflows</vt:lpstr>
      <vt:lpstr>Stack smashing</vt:lpstr>
      <vt:lpstr>Stack smashing – overflow example</vt:lpstr>
      <vt:lpstr>LAB 3</vt:lpstr>
      <vt:lpstr>SHELLCODING primer</vt:lpstr>
      <vt:lpstr>Shellcode</vt:lpstr>
      <vt:lpstr>Shellcode</vt:lpstr>
      <vt:lpstr>OS considerations</vt:lpstr>
      <vt:lpstr>Syscalls</vt:lpstr>
      <vt:lpstr>Linux syscalls</vt:lpstr>
      <vt:lpstr>Linux calling convention</vt:lpstr>
      <vt:lpstr>Calling execve</vt:lpstr>
      <vt:lpstr>Calling execve</vt:lpstr>
      <vt:lpstr>Writing our shellcode</vt:lpstr>
      <vt:lpstr>Writing our shellcode</vt:lpstr>
      <vt:lpstr>Writing our shellcode</vt:lpstr>
      <vt:lpstr>Badchars</vt:lpstr>
      <vt:lpstr>Brainstorming nullbyte evasion ideas</vt:lpstr>
      <vt:lpstr>LAB 4</vt:lpstr>
      <vt:lpstr>Mitigations</vt:lpstr>
      <vt:lpstr>Modern mitigations (Linux)</vt:lpstr>
      <vt:lpstr>Stack canaries</vt:lpstr>
      <vt:lpstr>Stack canaries</vt:lpstr>
      <vt:lpstr>LAB 5</vt:lpstr>
      <vt:lpstr>NX/DEP</vt:lpstr>
      <vt:lpstr>Sections and program memory</vt:lpstr>
      <vt:lpstr>Binary sections</vt:lpstr>
      <vt:lpstr>Mapping programs to memory</vt:lpstr>
      <vt:lpstr>Mapping example</vt:lpstr>
      <vt:lpstr>Mapping example</vt:lpstr>
      <vt:lpstr>ROP</vt:lpstr>
      <vt:lpstr>ROP</vt:lpstr>
      <vt:lpstr>Libc ROP chain</vt:lpstr>
      <vt:lpstr>ROP visualized</vt:lpstr>
      <vt:lpstr>ROP visualized</vt:lpstr>
      <vt:lpstr>ROP visualized</vt:lpstr>
      <vt:lpstr>ROP visualized</vt:lpstr>
      <vt:lpstr>ROP visualized</vt:lpstr>
      <vt:lpstr>ROP visualized</vt:lpstr>
      <vt:lpstr>LAB 6</vt:lpstr>
      <vt:lpstr>ASLR</vt:lpstr>
      <vt:lpstr>ASLR</vt:lpstr>
      <vt:lpstr>ASLR bypass example</vt:lpstr>
      <vt:lpstr>PIE</vt:lpstr>
      <vt:lpstr>How a leak can look like</vt:lpstr>
      <vt:lpstr>LAB 7</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dev</dc:creator>
  <cp:lastModifiedBy>dev</cp:lastModifiedBy>
  <cp:revision>33</cp:revision>
  <dcterms:created xsi:type="dcterms:W3CDTF">2025-09-08T10:51:52Z</dcterms:created>
  <dcterms:modified xsi:type="dcterms:W3CDTF">2025-09-14T18:57:30Z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